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24.xml" ContentType="application/vnd.openxmlformats-officedocument.drawingml.diagramColors+xml"/>
  <Override PartName="/ppt/diagrams/colors25.xml" ContentType="application/vnd.openxmlformats-officedocument.drawingml.diagramColors+xml"/>
  <Override PartName="/ppt/diagrams/colors26.xml" ContentType="application/vnd.openxmlformats-officedocument.drawingml.diagramColors+xml"/>
  <Override PartName="/ppt/diagrams/colors27.xml" ContentType="application/vnd.openxmlformats-officedocument.drawingml.diagramColors+xml"/>
  <Override PartName="/ppt/diagrams/colors28.xml" ContentType="application/vnd.openxmlformats-officedocument.drawingml.diagramColors+xml"/>
  <Override PartName="/ppt/diagrams/colors29.xml" ContentType="application/vnd.openxmlformats-officedocument.drawingml.diagramColors+xml"/>
  <Override PartName="/ppt/diagrams/colors3.xml" ContentType="application/vnd.openxmlformats-officedocument.drawingml.diagramColors+xml"/>
  <Override PartName="/ppt/diagrams/colors30.xml" ContentType="application/vnd.openxmlformats-officedocument.drawingml.diagramColors+xml"/>
  <Override PartName="/ppt/diagrams/colors31.xml" ContentType="application/vnd.openxmlformats-officedocument.drawingml.diagramColors+xml"/>
  <Override PartName="/ppt/diagrams/colors32.xml" ContentType="application/vnd.openxmlformats-officedocument.drawingml.diagramColors+xml"/>
  <Override PartName="/ppt/diagrams/colors33.xml" ContentType="application/vnd.openxmlformats-officedocument.drawingml.diagramColors+xml"/>
  <Override PartName="/ppt/diagrams/colors34.xml" ContentType="application/vnd.openxmlformats-officedocument.drawingml.diagramColors+xml"/>
  <Override PartName="/ppt/diagrams/colors35.xml" ContentType="application/vnd.openxmlformats-officedocument.drawingml.diagramColors+xml"/>
  <Override PartName="/ppt/diagrams/colors36.xml" ContentType="application/vnd.openxmlformats-officedocument.drawingml.diagramColors+xml"/>
  <Override PartName="/ppt/diagrams/colors37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28.xml" ContentType="application/vnd.openxmlformats-officedocument.drawingml.diagramData+xml"/>
  <Override PartName="/ppt/diagrams/data29.xml" ContentType="application/vnd.openxmlformats-officedocument.drawingml.diagramData+xml"/>
  <Override PartName="/ppt/diagrams/data3.xml" ContentType="application/vnd.openxmlformats-officedocument.drawingml.diagramData+xml"/>
  <Override PartName="/ppt/diagrams/data30.xml" ContentType="application/vnd.openxmlformats-officedocument.drawingml.diagramData+xml"/>
  <Override PartName="/ppt/diagrams/data31.xml" ContentType="application/vnd.openxmlformats-officedocument.drawingml.diagramData+xml"/>
  <Override PartName="/ppt/diagrams/data32.xml" ContentType="application/vnd.openxmlformats-officedocument.drawingml.diagramData+xml"/>
  <Override PartName="/ppt/diagrams/data33.xml" ContentType="application/vnd.openxmlformats-officedocument.drawingml.diagramData+xml"/>
  <Override PartName="/ppt/diagrams/data34.xml" ContentType="application/vnd.openxmlformats-officedocument.drawingml.diagramData+xml"/>
  <Override PartName="/ppt/diagrams/data35.xml" ContentType="application/vnd.openxmlformats-officedocument.drawingml.diagramData+xml"/>
  <Override PartName="/ppt/diagrams/data36.xml" ContentType="application/vnd.openxmlformats-officedocument.drawingml.diagramData+xml"/>
  <Override PartName="/ppt/diagrams/data37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24.xml" ContentType="application/vnd.ms-office.drawingml.diagramDrawing+xml"/>
  <Override PartName="/ppt/diagrams/drawing25.xml" ContentType="application/vnd.ms-office.drawingml.diagramDrawing+xml"/>
  <Override PartName="/ppt/diagrams/drawing26.xml" ContentType="application/vnd.ms-office.drawingml.diagramDrawing+xml"/>
  <Override PartName="/ppt/diagrams/drawing27.xml" ContentType="application/vnd.ms-office.drawingml.diagramDrawing+xml"/>
  <Override PartName="/ppt/diagrams/drawing28.xml" ContentType="application/vnd.ms-office.drawingml.diagramDrawing+xml"/>
  <Override PartName="/ppt/diagrams/drawing29.xml" ContentType="application/vnd.ms-office.drawingml.diagramDrawing+xml"/>
  <Override PartName="/ppt/diagrams/drawing3.xml" ContentType="application/vnd.ms-office.drawingml.diagramDrawing+xml"/>
  <Override PartName="/ppt/diagrams/drawing30.xml" ContentType="application/vnd.ms-office.drawingml.diagramDrawing+xml"/>
  <Override PartName="/ppt/diagrams/drawing31.xml" ContentType="application/vnd.ms-office.drawingml.diagramDrawing+xml"/>
  <Override PartName="/ppt/diagrams/drawing32.xml" ContentType="application/vnd.ms-office.drawingml.diagramDrawing+xml"/>
  <Override PartName="/ppt/diagrams/drawing33.xml" ContentType="application/vnd.ms-office.drawingml.diagramDrawing+xml"/>
  <Override PartName="/ppt/diagrams/drawing34.xml" ContentType="application/vnd.ms-office.drawingml.diagramDrawing+xml"/>
  <Override PartName="/ppt/diagrams/drawing35.xml" ContentType="application/vnd.ms-office.drawingml.diagramDrawing+xml"/>
  <Override PartName="/ppt/diagrams/drawing36.xml" ContentType="application/vnd.ms-office.drawingml.diagramDrawing+xml"/>
  <Override PartName="/ppt/diagrams/drawing37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24.xml" ContentType="application/vnd.openxmlformats-officedocument.drawingml.diagramLayout+xml"/>
  <Override PartName="/ppt/diagrams/layout25.xml" ContentType="application/vnd.openxmlformats-officedocument.drawingml.diagramLayout+xml"/>
  <Override PartName="/ppt/diagrams/layout26.xml" ContentType="application/vnd.openxmlformats-officedocument.drawingml.diagramLayout+xml"/>
  <Override PartName="/ppt/diagrams/layout27.xml" ContentType="application/vnd.openxmlformats-officedocument.drawingml.diagramLayout+xml"/>
  <Override PartName="/ppt/diagrams/layout28.xml" ContentType="application/vnd.openxmlformats-officedocument.drawingml.diagramLayout+xml"/>
  <Override PartName="/ppt/diagrams/layout29.xml" ContentType="application/vnd.openxmlformats-officedocument.drawingml.diagramLayout+xml"/>
  <Override PartName="/ppt/diagrams/layout3.xml" ContentType="application/vnd.openxmlformats-officedocument.drawingml.diagramLayout+xml"/>
  <Override PartName="/ppt/diagrams/layout30.xml" ContentType="application/vnd.openxmlformats-officedocument.drawingml.diagramLayout+xml"/>
  <Override PartName="/ppt/diagrams/layout31.xml" ContentType="application/vnd.openxmlformats-officedocument.drawingml.diagramLayout+xml"/>
  <Override PartName="/ppt/diagrams/layout32.xml" ContentType="application/vnd.openxmlformats-officedocument.drawingml.diagramLayout+xml"/>
  <Override PartName="/ppt/diagrams/layout33.xml" ContentType="application/vnd.openxmlformats-officedocument.drawingml.diagramLayout+xml"/>
  <Override PartName="/ppt/diagrams/layout34.xml" ContentType="application/vnd.openxmlformats-officedocument.drawingml.diagramLayout+xml"/>
  <Override PartName="/ppt/diagrams/layout35.xml" ContentType="application/vnd.openxmlformats-officedocument.drawingml.diagramLayout+xml"/>
  <Override PartName="/ppt/diagrams/layout36.xml" ContentType="application/vnd.openxmlformats-officedocument.drawingml.diagramLayout+xml"/>
  <Override PartName="/ppt/diagrams/layout37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25.xml" ContentType="application/vnd.openxmlformats-officedocument.drawingml.diagramStyle+xml"/>
  <Override PartName="/ppt/diagrams/quickStyle26.xml" ContentType="application/vnd.openxmlformats-officedocument.drawingml.diagramStyle+xml"/>
  <Override PartName="/ppt/diagrams/quickStyle27.xml" ContentType="application/vnd.openxmlformats-officedocument.drawingml.diagramStyle+xml"/>
  <Override PartName="/ppt/diagrams/quickStyle28.xml" ContentType="application/vnd.openxmlformats-officedocument.drawingml.diagramStyle+xml"/>
  <Override PartName="/ppt/diagrams/quickStyle29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30.xml" ContentType="application/vnd.openxmlformats-officedocument.drawingml.diagramStyle+xml"/>
  <Override PartName="/ppt/diagrams/quickStyle31.xml" ContentType="application/vnd.openxmlformats-officedocument.drawingml.diagramStyle+xml"/>
  <Override PartName="/ppt/diagrams/quickStyle32.xml" ContentType="application/vnd.openxmlformats-officedocument.drawingml.diagramStyle+xml"/>
  <Override PartName="/ppt/diagrams/quickStyle33.xml" ContentType="application/vnd.openxmlformats-officedocument.drawingml.diagramStyle+xml"/>
  <Override PartName="/ppt/diagrams/quickStyle34.xml" ContentType="application/vnd.openxmlformats-officedocument.drawingml.diagramStyle+xml"/>
  <Override PartName="/ppt/diagrams/quickStyle35.xml" ContentType="application/vnd.openxmlformats-officedocument.drawingml.diagramStyle+xml"/>
  <Override PartName="/ppt/diagrams/quickStyle36.xml" ContentType="application/vnd.openxmlformats-officedocument.drawingml.diagramStyle+xml"/>
  <Override PartName="/ppt/diagrams/quickStyle37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4619" r:id="rId1"/>
  </p:sldMasterIdLst>
  <p:notesMasterIdLst>
    <p:notesMasterId r:id="rId2"/>
  </p:notesMasterIdLst>
  <p:sldIdLst>
    <p:sldId id="259" r:id="rId3"/>
    <p:sldId id="270" r:id="rId4"/>
    <p:sldId id="491" r:id="rId5"/>
    <p:sldId id="419" r:id="rId6"/>
    <p:sldId id="261" r:id="rId7"/>
    <p:sldId id="262" r:id="rId8"/>
    <p:sldId id="263" r:id="rId9"/>
    <p:sldId id="275" r:id="rId10"/>
    <p:sldId id="265" r:id="rId11"/>
    <p:sldId id="266" r:id="rId12"/>
    <p:sldId id="460" r:id="rId13"/>
    <p:sldId id="423" r:id="rId14"/>
    <p:sldId id="461" r:id="rId15"/>
    <p:sldId id="462" r:id="rId16"/>
    <p:sldId id="496" r:id="rId17"/>
    <p:sldId id="464" r:id="rId18"/>
    <p:sldId id="465" r:id="rId19"/>
    <p:sldId id="466" r:id="rId20"/>
    <p:sldId id="529" r:id="rId21"/>
    <p:sldId id="269" r:id="rId22"/>
    <p:sldId id="272" r:id="rId23"/>
    <p:sldId id="301" r:id="rId24"/>
    <p:sldId id="343" r:id="rId25"/>
    <p:sldId id="430" r:id="rId26"/>
    <p:sldId id="429" r:id="rId27"/>
    <p:sldId id="303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59" r:id="rId38"/>
    <p:sldId id="561" r:id="rId39"/>
    <p:sldId id="531" r:id="rId40"/>
    <p:sldId id="532" r:id="rId41"/>
    <p:sldId id="533" r:id="rId42"/>
    <p:sldId id="534" r:id="rId43"/>
    <p:sldId id="535" r:id="rId44"/>
    <p:sldId id="409" r:id="rId45"/>
    <p:sldId id="431" r:id="rId46"/>
    <p:sldId id="433" r:id="rId47"/>
    <p:sldId id="434" r:id="rId48"/>
    <p:sldId id="435" r:id="rId49"/>
    <p:sldId id="436" r:id="rId50"/>
    <p:sldId id="542" r:id="rId51"/>
    <p:sldId id="543" r:id="rId52"/>
    <p:sldId id="544" r:id="rId53"/>
    <p:sldId id="404" r:id="rId54"/>
    <p:sldId id="341" r:id="rId55"/>
    <p:sldId id="508" r:id="rId56"/>
    <p:sldId id="538" r:id="rId57"/>
    <p:sldId id="541" r:id="rId58"/>
    <p:sldId id="539" r:id="rId59"/>
    <p:sldId id="527" r:id="rId60"/>
    <p:sldId id="540" r:id="rId61"/>
    <p:sldId id="545" r:id="rId62"/>
    <p:sldId id="442" r:id="rId63"/>
    <p:sldId id="489" r:id="rId64"/>
    <p:sldId id="546" r:id="rId65"/>
    <p:sldId id="547" r:id="rId66"/>
    <p:sldId id="342" r:id="rId67"/>
    <p:sldId id="548" r:id="rId68"/>
    <p:sldId id="549" r:id="rId69"/>
    <p:sldId id="497" r:id="rId70"/>
    <p:sldId id="498" r:id="rId71"/>
    <p:sldId id="443" r:id="rId72"/>
    <p:sldId id="375" r:id="rId73"/>
    <p:sldId id="444" r:id="rId74"/>
    <p:sldId id="445" r:id="rId75"/>
    <p:sldId id="416" r:id="rId76"/>
    <p:sldId id="528" r:id="rId77"/>
    <p:sldId id="450" r:id="rId78"/>
    <p:sldId id="274" r:id="rId79"/>
    <p:sldId id="536" r:id="rId80"/>
    <p:sldId id="530" r:id="rId81"/>
    <p:sldId id="537" r:id="rId82"/>
    <p:sldId id="562" r:id="rId83"/>
    <p:sldId id="406" r:id="rId84"/>
  </p:sldIdLst>
  <p:sldSz cx="9144000" cy="6858000" type="screen4x3"/>
  <p:notesSz cx="6735763" cy="9866313"/>
  <p:custDataLst>
    <p:tags r:id="rId8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00FF"/>
    <a:srgbClr val="FF33CC"/>
    <a:srgbClr val="006666"/>
    <a:srgbClr val="FF0066"/>
    <a:srgbClr val="FF3300"/>
    <a:srgbClr val="FFCCCC"/>
    <a:srgbClr val="FFCC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fill>
          <a:solidFill>
            <a:schemeClr val="accent4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fill>
          <a:solidFill>
            <a:schemeClr val="accent4">
              <a:tint val="40000"/>
            </a:schemeClr>
          </a:solidFill>
        </a:fill>
      </a:tcStyle>
    </a:band1H>
    <a:band1V>
      <a:tcStyle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4">
              <a:alpha val="20000"/>
            </a:schemeClr>
          </a:solidFill>
        </a:fill>
      </a:tcStyle>
    </a:band1H>
    <a:band1V>
      <a:tcStyle>
        <a:fill>
          <a:solidFill>
            <a:schemeClr val="accent4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6" autoAdjust="0"/>
    <p:restoredTop sz="93939" autoAdjust="0"/>
  </p:normalViewPr>
  <p:slideViewPr>
    <p:cSldViewPr>
      <p:cViewPr varScale="1">
        <p:scale>
          <a:sx n="79" d="100"/>
          <a:sy n="79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slide" Target="slides/slide71.xml" /><Relationship Id="rId74" Type="http://schemas.openxmlformats.org/officeDocument/2006/relationships/slide" Target="slides/slide72.xml" /><Relationship Id="rId75" Type="http://schemas.openxmlformats.org/officeDocument/2006/relationships/slide" Target="slides/slide73.xml" /><Relationship Id="rId76" Type="http://schemas.openxmlformats.org/officeDocument/2006/relationships/slide" Target="slides/slide74.xml" /><Relationship Id="rId77" Type="http://schemas.openxmlformats.org/officeDocument/2006/relationships/slide" Target="slides/slide75.xml" /><Relationship Id="rId78" Type="http://schemas.openxmlformats.org/officeDocument/2006/relationships/slide" Target="slides/slide76.xml" /><Relationship Id="rId79" Type="http://schemas.openxmlformats.org/officeDocument/2006/relationships/slide" Target="slides/slide77.xml" /><Relationship Id="rId8" Type="http://schemas.openxmlformats.org/officeDocument/2006/relationships/slide" Target="slides/slide6.xml" /><Relationship Id="rId80" Type="http://schemas.openxmlformats.org/officeDocument/2006/relationships/slide" Target="slides/slide78.xml" /><Relationship Id="rId81" Type="http://schemas.openxmlformats.org/officeDocument/2006/relationships/slide" Target="slides/slide79.xml" /><Relationship Id="rId82" Type="http://schemas.openxmlformats.org/officeDocument/2006/relationships/slide" Target="slides/slide80.xml" /><Relationship Id="rId83" Type="http://schemas.openxmlformats.org/officeDocument/2006/relationships/slide" Target="slides/slide81.xml" /><Relationship Id="rId84" Type="http://schemas.openxmlformats.org/officeDocument/2006/relationships/slide" Target="slides/slide82.xml" /><Relationship Id="rId85" Type="http://schemas.openxmlformats.org/officeDocument/2006/relationships/tags" Target="tags/tag1.xml" /><Relationship Id="rId86" Type="http://schemas.openxmlformats.org/officeDocument/2006/relationships/presProps" Target="presProps.xml" /><Relationship Id="rId87" Type="http://schemas.openxmlformats.org/officeDocument/2006/relationships/viewProps" Target="viewProps.xml" /><Relationship Id="rId88" Type="http://schemas.openxmlformats.org/officeDocument/2006/relationships/theme" Target="theme/theme1.xml" /><Relationship Id="rId89" Type="http://schemas.openxmlformats.org/officeDocument/2006/relationships/tableStyles" Target="tableStyles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Knureva\&#1076;&#1086;&#1082;&#1091;&#1084;&#1077;&#1085;&#1090;&#1099;%20&#1082;&#1085;&#1091;&#1088;&#1077;&#1074;&#1072;\&#1044;&#1080;&#1072;&#1075;&#1088;&#1072;&#1084;&#1084;&#1099;\&#1044;&#1080;&#1072;&#1075;&#1088;&#1072;&#1084;&#1084;&#1099;_&#1082;%20&#1087;&#1088;&#1077;&#1079;&#1077;&#1085;&#1090;&#1072;&#1094;&#1080;&#1080;%202019.xls" TargetMode="Externa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Relationship Id="rId2" Type="http://schemas.openxmlformats.org/officeDocument/2006/relationships/chartUserShapes" Target="../drawings/drawing2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Relationship Id="rId2" Type="http://schemas.openxmlformats.org/officeDocument/2006/relationships/chartUserShapes" Target="../drawings/drawing3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Relationship Id="rId2" Type="http://schemas.openxmlformats.org/officeDocument/2006/relationships/chartUserShapes" Target="../drawings/drawing4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Relationship Id="rId2" Type="http://schemas.openxmlformats.org/officeDocument/2006/relationships/chartUserShapes" Target="../drawings/drawing5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Knureva\&#1076;&#1086;&#1082;&#1091;&#1084;&#1077;&#1085;&#1090;&#1099;%20&#1082;&#1085;&#1091;&#1088;&#1077;&#1074;&#1072;\&#1044;&#1080;&#1072;&#1075;&#1088;&#1072;&#1084;&#1084;&#1099;\&#1044;&#1080;&#1072;&#1075;&#1088;&#1072;&#1084;&#1084;&#1099;_&#1082;%20&#1087;&#1088;&#1077;&#1079;&#1077;&#1085;&#1090;&#1072;&#1094;&#1080;&#1080;%202019.xls" TargetMode="Externa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Relationship Id="rId2" Type="http://schemas.openxmlformats.org/officeDocument/2006/relationships/chartUserShapes" Target="../drawings/drawing6.xml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Knureva\&#1076;&#1086;&#1082;&#1091;&#1084;&#1077;&#1085;&#1090;&#1099;%20&#1082;&#1085;&#1091;&#1088;&#1077;&#1074;&#1072;\&#1044;&#1080;&#1072;&#1075;&#1088;&#1072;&#1084;&#1084;&#1099;\&#1044;&#1080;&#1072;&#1075;&#1088;&#1072;&#1084;&#1084;&#1099;_&#1082;%20&#1087;&#1088;&#1077;&#1079;&#1077;&#1085;&#1090;&#1072;&#1094;&#1080;&#1080;%202019.xls" TargetMode="Externa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Knureva\&#1076;&#1086;&#1082;&#1091;&#1084;&#1077;&#1085;&#1090;&#1099;%20&#1082;&#1085;&#1091;&#1088;&#1077;&#1074;&#1072;\&#1044;&#1080;&#1072;&#1075;&#1088;&#1072;&#1084;&#1084;&#1099;\&#1044;&#1080;&#1072;&#1075;&#1088;&#1072;&#1084;&#1084;&#1099;_&#1082;%20&#1087;&#1088;&#1077;&#1079;&#1077;&#1085;&#1090;&#1072;&#1094;&#1080;&#1080;%202019.xls" TargetMode="External" /><Relationship Id="rId2" Type="http://schemas.openxmlformats.org/officeDocument/2006/relationships/chartUserShapes" Target="../drawings/drawing1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Knureva\&#1076;&#1086;&#1082;&#1091;&#1084;&#1077;&#1085;&#1090;&#1099;%20&#1082;&#1085;&#1091;&#1088;&#1077;&#1074;&#1072;\&#1044;&#1080;&#1072;&#1075;&#1088;&#1072;&#1084;&#1084;&#1099;\&#1044;&#1080;&#1072;&#1075;&#1088;&#1072;&#1084;&#1084;&#1099;_&#1082;%20&#1087;&#1088;&#1077;&#1079;&#1077;&#1085;&#1090;&#1072;&#1094;&#1080;&#1080;%202019.xls" TargetMode="Externa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Knureva\&#1076;&#1086;&#1082;&#1091;&#1084;&#1077;&#1085;&#1090;&#1099;%20&#1082;&#1085;&#1091;&#1088;&#1077;&#1074;&#1072;\&#1044;&#1080;&#1072;&#1075;&#1088;&#1072;&#1084;&#1084;&#1099;\&#1044;&#1080;&#1072;&#1075;&#1088;&#1072;&#1084;&#1084;&#1099;_&#1082;%20&#1087;&#1088;&#1077;&#1079;&#1077;&#1085;&#1090;&#1072;&#1094;&#1080;&#1080;%202019.xls" TargetMode="Externa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Knureva\&#1076;&#1086;&#1082;&#1091;&#1084;&#1077;&#1085;&#1090;&#1099;%20&#1082;&#1085;&#1091;&#1088;&#1077;&#1074;&#1072;\&#1044;&#1080;&#1072;&#1075;&#1088;&#1072;&#1084;&#1084;&#1099;\&#1044;&#1080;&#1072;&#1075;&#1088;&#1072;&#1084;&#1084;&#1099;_&#1082;%20&#1087;&#1088;&#1077;&#1079;&#1077;&#1085;&#1090;&#1072;&#1094;&#1080;&#1080;%202019.xls" TargetMode="External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123397096991539"/>
          <c:y val="0.0363636240363121"/>
          <c:w val="0.8730473518371582"/>
          <c:h val="0.867762863636016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'конс. и рай.'!$B$3</c:f>
              <c:strCache>
                <c:ptCount val="1"/>
                <c:pt idx="0">
                  <c:v>консолидированный бюджет района (млн.руб.)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>
                <c:manualLayout>
                  <c:x val="-2.0715391791353342E-17"/>
                  <c:y val="-0.0078662736341357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35555555950850248"/>
                  <c:y val="-0.040404040366411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22598870564252138"/>
                  <c:y val="-0.023598819971084595"/>
                </c:manualLayout>
              </c:layout>
              <c:txPr>
                <a:bodyPr/>
                <a:p>
                  <a:pPr>
                    <a:defRPr sz="1600" baseline="0" smtId="4294967295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prstDash val="solid"/>
              </a:ln>
            </c:spPr>
            <c:txPr>
              <a:bodyPr/>
              <a:p>
                <a:pPr>
                  <a:defRPr sz="1600" b="0" i="0" u="none" strike="noStrike" baseline="0" smtId="4294967295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'конс. и рай.'!$A$4:$A$5</c:f>
              <c:strCache>
                <c:ptCount val="2"/>
                <c:pt idx="0">
                  <c:v>2021 год </c:v>
                </c:pt>
                <c:pt idx="1">
                  <c:v>2022 год </c:v>
                </c:pt>
              </c:strCache>
            </c:strRef>
          </c:cat>
          <c:val>
            <c:numRef>
              <c:f>'конс. и рай.'!$B$4:$B$5</c:f>
              <c:numCache>
                <c:formatCode>General</c:formatCode>
                <c:ptCount val="2"/>
              </c:numCache>
            </c:numRef>
          </c:val>
          <c:shape/>
        </c:ser>
        <c:ser>
          <c:idx val="1"/>
          <c:order val="1"/>
          <c:tx>
            <c:strRef>
              <c:f>'конс. и рай.'!$C$3</c:f>
              <c:strCache>
                <c:ptCount val="1"/>
                <c:pt idx="0">
                  <c:v>бюджет района (млн.руб.)</c:v>
                </c:pt>
              </c:strCache>
            </c:strRef>
          </c:tx>
          <c:spPr>
            <a:solidFill>
              <a:srgbClr val="00B0F0"/>
            </a:solidFill>
          </c:spPr>
          <c:invertIfNegative val="1"/>
          <c:dLbls>
            <c:dLbl>
              <c:idx val="0"/>
              <c:layout>
                <c:manualLayout>
                  <c:x val="0.0014162029838189483"/>
                  <c:y val="0.0822875276207923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2000" smtClean="0"/>
                      <a:t>4</a:t>
                    </a:r>
                    <a:r>
                      <a:rPr lang="ru-RU" sz="2000" baseline="0" smtClean="0"/>
                      <a:t> 017,0</a:t>
                    </a:r>
                    <a:endParaRPr lang="en-US" sz="2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4162029838189483"/>
                  <c:y val="0.0968735665082931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2000" smtClean="0"/>
                      <a:t>4 577,1</a:t>
                    </a:r>
                    <a:endParaRPr lang="en-US" sz="2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31638417392969131"/>
                  <c:y val="-0.0078662736341357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31638417392969131"/>
                  <c:y val="-0.0117994099855422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9378531500697136"/>
                  <c:y val="-0.0078662736341357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29378531500697136"/>
                  <c:y val="-0.0078662736341357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2000" b="1" i="0" u="none" strike="noStrike" baseline="0" smtId="4294967295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'конс. и рай.'!$A$4:$A$5</c:f>
              <c:strCache>
                <c:ptCount val="2"/>
                <c:pt idx="0">
                  <c:v>2021 год </c:v>
                </c:pt>
                <c:pt idx="1">
                  <c:v>2022 год </c:v>
                </c:pt>
              </c:strCache>
            </c:strRef>
          </c:cat>
          <c:val>
            <c:numRef>
              <c:f>'конс. и рай.'!$C$4:$C$5</c:f>
              <c:numCache>
                <c:formatCode>#,##0.0</c:formatCode>
                <c:ptCount val="2"/>
                <c:pt idx="0">
                  <c:v>4017</c:v>
                </c:pt>
                <c:pt idx="1">
                  <c:v>4577.1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29503616"/>
        <c:axId val="129505152"/>
        <c:axId val="0"/>
      </c:bar3DChart>
      <c:catAx>
        <c:axId val="129503616"/>
        <c:scaling>
          <c:orientation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 rot="0" vert="horz"/>
          <a:p>
            <a:pPr>
              <a:defRPr sz="2000" b="1" i="0" u="none" strike="noStrike" baseline="0" smtId="4294967295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29505152"/>
        <c:crosses val="autoZero"/>
        <c:auto val="0"/>
        <c:lblAlgn val="ctr"/>
        <c:lblOffset/>
        <c:noMultiLvlLbl val="0"/>
      </c:catAx>
      <c:valAx>
        <c:axId val="129505152"/>
        <c:scaling>
          <c:orientation/>
        </c:scaling>
        <c:delete val="0"/>
        <c:axPos val="l"/>
        <c:numFmt formatCode="General" sourceLinked="1"/>
        <c:majorTickMark val="out"/>
        <c:minorTickMark val="none"/>
        <c:txPr>
          <a:bodyPr rot="0" vert="horz"/>
          <a:p>
            <a:pPr>
              <a:defRPr sz="1600" b="0" i="0" u="none" strike="noStrike" baseline="0" smtId="4294967295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29503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txPr>
    <a:bodyPr/>
    <a:p>
      <a:pPr>
        <a:defRPr sz="1600" b="0" i="0" u="none" strike="noStrike" baseline="0" smtId="4294967295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644202053546906"/>
          <c:y val="0.025527134537696838"/>
          <c:w val="0.49497896432876587"/>
          <c:h val="0.9489457607269287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dLbls>
            <c:dLbl>
              <c:idx val="0"/>
              <c:layout>
                <c:manualLayout>
                  <c:x val="-0.013118376955389977"/>
                  <c:y val="-0.067298807203769684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3118376955389977"/>
                  <c:y val="-0.064978159964084625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4575975015759468"/>
                  <c:y val="-0.064978159964084625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0203181765973568"/>
                  <c:y val="-0.062657512724399567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161816.1</c:v>
                </c:pt>
                <c:pt idx="1">
                  <c:v>179264.1</c:v>
                </c:pt>
                <c:pt idx="2">
                  <c:v>182087.7</c:v>
                </c:pt>
                <c:pt idx="3">
                  <c:v>190240.8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1"/>
          <c:dLbls>
            <c:dLbl>
              <c:idx val="0"/>
              <c:layout>
                <c:manualLayout>
                  <c:x val="0.030609546229243279"/>
                  <c:y val="-0.067298807203769684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7694351971149445"/>
                  <c:y val="-0.062657512724399567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4779155850410461"/>
                  <c:y val="-0.062657512724399567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4779155850410461"/>
                  <c:y val="-0.067298807203769684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24833</c:v>
                </c:pt>
                <c:pt idx="1">
                  <c:v>20403.9</c:v>
                </c:pt>
                <c:pt idx="2">
                  <c:v>20403.9</c:v>
                </c:pt>
                <c:pt idx="3">
                  <c:v>20403.9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00FF"/>
            </a:solidFill>
          </c:spPr>
          <c:invertIfNegative val="1"/>
          <c:dLbls>
            <c:dLbl>
              <c:idx val="0"/>
              <c:layout>
                <c:manualLayout>
                  <c:x val="0.021863961592316628"/>
                  <c:y val="0.051054269075393677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4779155850410461"/>
                  <c:y val="0.053374916315078735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6236753910779953"/>
                  <c:y val="0.053374916315078735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8948767334222794"/>
                  <c:y val="0.041771672666072845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132691.3</c:v>
                </c:pt>
                <c:pt idx="1">
                  <c:v>80413.2</c:v>
                </c:pt>
                <c:pt idx="2">
                  <c:v>81880.7</c:v>
                </c:pt>
                <c:pt idx="3">
                  <c:v>79457.2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362258.6</c:v>
                </c:pt>
                <c:pt idx="1">
                  <c:v>942842</c:v>
                </c:pt>
                <c:pt idx="2">
                  <c:v>205797.3</c:v>
                </c:pt>
                <c:pt idx="3">
                  <c:v>312361.9</c:v>
                </c:pt>
              </c:numCache>
            </c:numRef>
          </c:val>
          <c:shape val="cylinder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90.3</c:v>
                </c:pt>
                <c:pt idx="1">
                  <c:v>50</c:v>
                </c:pt>
                <c:pt idx="2">
                  <c:v>90.3</c:v>
                </c:pt>
                <c:pt idx="3">
                  <c:v>90.3</c:v>
                </c:pt>
              </c:numCache>
            </c:numRef>
          </c:val>
          <c:shape val="cylinder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Лист1!$G$2:$G$5</c:f>
              <c:numCache>
                <c:formatCode>#,##0.0</c:formatCode>
                <c:ptCount val="4"/>
                <c:pt idx="0">
                  <c:v>1506772.4</c:v>
                </c:pt>
                <c:pt idx="1">
                  <c:v>1624389.6</c:v>
                </c:pt>
                <c:pt idx="2">
                  <c:v>1479834.4</c:v>
                </c:pt>
                <c:pt idx="3">
                  <c:v>1407923.3</c:v>
                </c:pt>
              </c:numCache>
            </c:numRef>
          </c:val>
          <c:shape val="cylinder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0099"/>
            </a:solidFill>
          </c:spPr>
          <c:invertIfNegative val="1"/>
          <c:dLbls>
            <c:dLbl>
              <c:idx val="0"/>
              <c:layout>
                <c:manualLayout>
                  <c:x val="-0.0043727923184633255"/>
                  <c:y val="-0.064978159964084625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583038991317153"/>
                  <c:y val="-0.062657512724399567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7287987507879734"/>
                  <c:y val="-0.062657512724399567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074260756373405457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Лист1!$H$2:$H$5</c:f>
              <c:numCache>
                <c:formatCode>#,##0.0</c:formatCode>
                <c:ptCount val="4"/>
                <c:pt idx="0">
                  <c:v>90151.4</c:v>
                </c:pt>
                <c:pt idx="1">
                  <c:v>94032.5</c:v>
                </c:pt>
                <c:pt idx="2">
                  <c:v>67074.1</c:v>
                </c:pt>
                <c:pt idx="3">
                  <c:v>66999.5</c:v>
                </c:pt>
              </c:numCache>
            </c:numRef>
          </c:val>
          <c:shape val="cylinder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66FF33"/>
            </a:solidFill>
          </c:spPr>
          <c:invertIfNegative val="1"/>
          <c:dLbls>
            <c:dLbl>
              <c:idx val="0"/>
              <c:layout>
                <c:manualLayout>
                  <c:x val="0.023321559652686119"/>
                  <c:y val="0.051054269075393677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7491169273853302"/>
                  <c:y val="0.053374916315078735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4779155850410461"/>
                  <c:y val="0.053374916315078735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4779155850410461"/>
                  <c:y val="0.041771672666072845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Лист1!$I$2:$I$5</c:f>
              <c:numCache>
                <c:formatCode>#,##0.0</c:formatCode>
                <c:ptCount val="4"/>
                <c:pt idx="0">
                  <c:v>42096.3</c:v>
                </c:pt>
                <c:pt idx="1">
                  <c:v>298456.4</c:v>
                </c:pt>
                <c:pt idx="2">
                  <c:v>106117.3</c:v>
                </c:pt>
                <c:pt idx="3">
                  <c:v>46998.2</c:v>
                </c:pt>
              </c:numCache>
            </c:numRef>
          </c:val>
          <c:shape val="cylinder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0066"/>
            </a:solidFill>
          </c:spPr>
          <c:invertIfNegative val="1"/>
          <c:dLbls>
            <c:dLbl>
              <c:idx val="0"/>
              <c:layout>
                <c:manualLayout>
                  <c:x val="0.049558311700820923"/>
                  <c:y val="-0.039451025426387787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42270325124263763"/>
                  <c:y val="-0.037130378186702728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49558311700820923"/>
                  <c:y val="-0.034809727221727371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51015909761190414"/>
                  <c:y val="-0.037130378186702728"/>
                </c:manualLayout>
              </c:layout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Лист1!$J$2:$J$5</c:f>
              <c:numCache>
                <c:formatCode>#,##0.0</c:formatCode>
                <c:ptCount val="4"/>
                <c:pt idx="0">
                  <c:v>1306276.9</c:v>
                </c:pt>
                <c:pt idx="1">
                  <c:v>1350105.9</c:v>
                </c:pt>
                <c:pt idx="2">
                  <c:v>1672299.2</c:v>
                </c:pt>
                <c:pt idx="3">
                  <c:v>933318.5</c:v>
                </c:pt>
              </c:numCache>
            </c:numRef>
          </c:val>
          <c:shape val="cylinder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Лист1!$K$2:$K$5</c:f>
              <c:numCache>
                <c:formatCode>#,##0.0</c:formatCode>
                <c:ptCount val="4"/>
                <c:pt idx="0">
                  <c:v>3298</c:v>
                </c:pt>
                <c:pt idx="1">
                  <c:v>3255.5</c:v>
                </c:pt>
                <c:pt idx="2">
                  <c:v>3255.5</c:v>
                </c:pt>
                <c:pt idx="3">
                  <c:v>467</c:v>
                </c:pt>
              </c:numCache>
            </c:numRef>
          </c:val>
          <c:shape val="cylinder"/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Лист1!$L$2:$L$5</c:f>
              <c:numCache>
                <c:formatCode>#,##0.0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1219.6</c:v>
                </c:pt>
                <c:pt idx="3">
                  <c:v>675</c:v>
                </c:pt>
              </c:numCache>
            </c:numRef>
          </c:val>
          <c:shape val="cylinder"/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Лист1!$M$2:$M$5</c:f>
              <c:numCache>
                <c:formatCode>#,##0.0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67457536"/>
        <c:axId val="167459072"/>
        <c:axId val="0"/>
      </c:bar3DChart>
      <c:catAx>
        <c:axId val="167457536"/>
        <c:scaling>
          <c:orientation/>
        </c:scaling>
        <c:delete val="0"/>
        <c:axPos val="l"/>
        <c:numFmt formatCode="#,##0.0" sourceLinked="0"/>
        <c:majorTickMark val="out"/>
        <c:minorTickMark val="none"/>
        <c:crossAx val="167459072"/>
        <c:crosses val="autoZero"/>
        <c:auto val="0"/>
        <c:lblAlgn val="ctr"/>
        <c:lblOffset/>
        <c:noMultiLvlLbl val="0"/>
      </c:catAx>
      <c:valAx>
        <c:axId val="167459072"/>
        <c:scaling>
          <c:orientation/>
        </c:scaling>
        <c:delete val="1"/>
        <c:axPos val="b"/>
        <c:numFmt formatCode="General" sourceLinked="1"/>
        <c:majorTickMark val="out"/>
        <c:minorTickMark val="none"/>
        <c:tickLblPos val="none"/>
        <c:crossAx val="167457536"/>
        <c:crossBetween val="between"/>
      </c:valAx>
    </c:plotArea>
    <c:legend>
      <c:legendPos/>
      <c:layout>
        <c:manualLayout>
          <c:xMode val="edge"/>
          <c:yMode val="edge"/>
          <c:x val="0.65251761674880981"/>
          <c:y val="0.036564365029335022"/>
          <c:w val="0.33651185035705566"/>
          <c:h val="0.96343564987182617"/>
        </c:manualLayout>
      </c:layout>
      <c:overlay val="0"/>
      <c:txPr>
        <a:bodyPr/>
        <a:p>
          <a:pPr>
            <a:defRPr sz="1000" smtId="4294967295"/>
          </a:pPr>
          <a:endParaRPr lang="ru-RU"/>
        </a:p>
      </c:txPr>
    </c:legend>
    <c:plotVisOnly val="1"/>
    <c:dispBlanksAs val="gap"/>
    <c:showDLblsOverMax val="1"/>
  </c:chart>
  <c:txPr>
    <a:bodyPr/>
    <a:p>
      <a:pPr>
        <a:defRPr sz="800" b="1" smtId="4294967295">
          <a:solidFill>
            <a:schemeClr val="accent6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881846435368061"/>
          <c:y val="0.17172800004482269"/>
          <c:w val="0.73353081941604614"/>
          <c:h val="0.6993641853332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invertIfNegative val="1"/>
            <c:spPr>
              <a:solidFill>
                <a:srgbClr val="0000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1"/>
            <c:invertIfNegative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2"/>
            <c:invertIfNegative val="1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3"/>
            <c:invertIfNegative val="1"/>
            <c:spPr>
              <a:solidFill>
                <a:srgbClr val="FF33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4"/>
            <c:invertIfNegative val="1"/>
            <c:spPr>
              <a:solidFill>
                <a:srgbClr val="0000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5"/>
            <c:invertIfNegative val="1"/>
            <c:spPr>
              <a:solidFill>
                <a:srgbClr val="66FF33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6"/>
            <c:invertIfNegative val="1"/>
            <c:spPr>
              <a:solidFill>
                <a:srgbClr val="FF00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7"/>
            <c:invertIfNegative val="1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8"/>
            <c:invertIfNegative val="1"/>
            <c:explosion val="39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9"/>
            <c:invertIfNegative val="1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Lbls>
            <c:dLbl>
              <c:idx val="0"/>
              <c:layout>
                <c:manualLayout>
                  <c:x val="-0.025106238201260567"/>
                  <c:y val="-0.00197401316836476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1207319796085358"/>
                  <c:y val="-0.0101744905114173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1952466815710068"/>
                  <c:y val="-0.0240665879100561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117733359336853"/>
                  <c:y val="0.0380438342690467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73661893606185913"/>
                  <c:y val="-0.0380697846412658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kern="1200" baseline="0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uri="{CE6537A1-D6FC-4f65-9D91-7224C49458BB}">
                <c15:showLeaderLines xmlns:c15="http://schemas.microsoft.com/office/drawing/2012/chart" value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179264,1</c:v>
                </c:pt>
                <c:pt idx="1">
                  <c:v>Национальная безопасность и правоохранительная деятельность 20403,9</c:v>
                </c:pt>
                <c:pt idx="2">
                  <c:v>Национальная экономика 80413,2</c:v>
                </c:pt>
                <c:pt idx="3">
                  <c:v>Жилищно-коммунальное хозяйство 942842,0</c:v>
                </c:pt>
                <c:pt idx="4">
                  <c:v>Охрана окружающей среды 50,0</c:v>
                </c:pt>
                <c:pt idx="5">
                  <c:v>Образование 1624389,6</c:v>
                </c:pt>
                <c:pt idx="6">
                  <c:v>Культура, кинематография 94032,5</c:v>
                </c:pt>
                <c:pt idx="7">
                  <c:v>Здравоохранение 298456,4</c:v>
                </c:pt>
                <c:pt idx="8">
                  <c:v>Социальная политика 1350105,9</c:v>
                </c:pt>
                <c:pt idx="9">
                  <c:v>Физическая культура и спорт 3255,5</c:v>
                </c:pt>
                <c:pt idx="10">
                  <c:v>Межбюджетные трасферты общего характера бюджетам бюджетной системы Российской Федерации 100,0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0.039</c:v>
                </c:pt>
                <c:pt idx="1">
                  <c:v>0.00400000000000001</c:v>
                </c:pt>
                <c:pt idx="2">
                  <c:v>0.018</c:v>
                </c:pt>
                <c:pt idx="3">
                  <c:v>0.205</c:v>
                </c:pt>
                <c:pt idx="4">
                  <c:v>0.001</c:v>
                </c:pt>
                <c:pt idx="5">
                  <c:v>0.353</c:v>
                </c:pt>
                <c:pt idx="6">
                  <c:v>0.02</c:v>
                </c:pt>
                <c:pt idx="7">
                  <c:v>0.065</c:v>
                </c:pt>
                <c:pt idx="8">
                  <c:v>0.293</c:v>
                </c:pt>
                <c:pt idx="9">
                  <c:v>0.001</c:v>
                </c:pt>
                <c:pt idx="10">
                  <c:v>0.001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98554468154907"/>
          <c:y val="0.00055695563787594438"/>
          <c:w val="0.27987435460090637"/>
          <c:h val="0.99944305419921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/>
    <c:showDLblsOverMax val="1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/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21305307745933533"/>
          <c:y val="0.095841832458972931"/>
          <c:w val="0.50739431381225586"/>
          <c:h val="0.904158174991607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invertIfNegative val="1"/>
            <c:spPr>
              <a:solidFill>
                <a:srgbClr val="FF0066"/>
              </a:solidFill>
            </c:spPr>
          </c:dPt>
          <c:dPt>
            <c:idx val="1"/>
            <c:invertIfNegative val="1"/>
            <c:spPr>
              <a:solidFill>
                <a:srgbClr val="66FF33"/>
              </a:solidFill>
            </c:spPr>
          </c:dPt>
          <c:dPt>
            <c:idx val="2"/>
            <c:invertIfNegative val="1"/>
            <c:spPr>
              <a:solidFill>
                <a:srgbClr val="FFFF00"/>
              </a:solidFill>
            </c:spPr>
          </c:dPt>
          <c:dPt>
            <c:idx val="3"/>
            <c:invertIfNegative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1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0.081479646265506744"/>
                  <c:y val="-0.181012570858001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33816935028880835"/>
                  <c:y val="0.086806654930114746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c:spPr>
              <c:txPr>
                <a:bodyPr/>
                <a:p>
                  <a:pPr>
                    <a:defRPr smtId="4294967295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520833320915699"/>
                  <c:y val="0.103124998509883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4628149345517159"/>
                  <c:y val="-0.27979654073715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36817751824855804"/>
                  <c:y val="-0.143834412097930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mtId="4294967295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uri="{CE6537A1-D6FC-4f65-9D91-7224C49458BB}">
                <c15:showLeaderLines xmlns:c15="http://schemas.microsoft.com/office/drawing/2012/chart" value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0.482</c:v>
                </c:pt>
                <c:pt idx="1">
                  <c:v>0.028</c:v>
                </c:pt>
                <c:pt idx="2">
                  <c:v>0.0890000000000001</c:v>
                </c:pt>
                <c:pt idx="3">
                  <c:v>0.4</c:v>
                </c:pt>
                <c:pt idx="4">
                  <c:v>0.001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</c:plotArea>
    <c:legend>
      <c:legendPos/>
      <c:layout>
        <c:manualLayout>
          <c:xMode val="edge"/>
          <c:yMode val="edge"/>
          <c:x val="0.66796016693115234"/>
          <c:y val="0.034759107977151871"/>
          <c:w val="0.3230719268321991"/>
          <c:h val="0.91716468334198"/>
        </c:manualLayout>
      </c:layout>
      <c:overlay val="0"/>
      <c:txPr>
        <a:bodyPr/>
        <a:p>
          <a:pPr>
            <a:defRPr smtId="4294967295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/>
    <c:showDLblsOverMax val="1"/>
  </c:chart>
  <c:txPr>
    <a:bodyPr/>
    <a:p>
      <a:pPr>
        <a:defRPr sz="1800" b="1" smtId="4294967295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/>
      <c:rotY/>
      <c:rAngAx val="1"/>
    </c:view3D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704886555671692"/>
          <c:y val="0.097452886402606964"/>
          <c:w val="0.68156623840332031"/>
          <c:h val="0.5181704163551330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00FF"/>
            </a:solidFill>
          </c:spPr>
          <c:invertIfNegative val="1"/>
          <c:dPt>
            <c:idx val="0"/>
            <c:invertIfNegative val="1"/>
            <c:spPr>
              <a:solidFill>
                <a:srgbClr val="FFFF00"/>
              </a:solidFill>
            </c:spPr>
          </c:dPt>
          <c:dPt>
            <c:idx val="1"/>
            <c:invertIfNegative val="1"/>
            <c:spPr>
              <a:solidFill>
                <a:srgbClr val="FF00FF"/>
              </a:solidFill>
            </c:spPr>
          </c:dPt>
          <c:dPt>
            <c:idx val="2"/>
            <c:invertIfNegative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013702842406928539"/>
                  <c:y val="-0.2770803272724151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="1" i="0" u="none" strike="noStrike" kern="1200" baseline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400" b="1" i="0" u="none" strike="noStrike" kern="1200" baseline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624 389,6</a:t>
                    </a:r>
                    <a:endParaRPr lang="en-US" sz="2400" b="1" i="0" u="none" strike="noStrike" kern="1200" baseline="0">
                      <a:solidFill>
                        <a:srgbClr val="0000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223884403705597"/>
                  <c:y val="-0.275067031383514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="1" i="0" u="none" strike="noStrike" kern="1200" baseline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400" b="1" i="0" u="none" strike="noStrike" kern="1200" baseline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407 923,3</a:t>
                    </a:r>
                    <a:endParaRPr lang="en-US" sz="2400" b="1" i="0" u="none" strike="noStrike" kern="1200" baseline="0">
                      <a:solidFill>
                        <a:srgbClr val="0000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158914983272553"/>
                  <c:y val="-0.2757824957370758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="1" i="0" u="none" strike="noStrike" kern="1200" baseline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400" b="1" i="0" u="none" strike="noStrike" kern="1200" baseline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479 834,4</a:t>
                    </a:r>
                    <a:endParaRPr lang="en-US" sz="2400" b="1" i="0" u="none" strike="noStrike" kern="1200" baseline="0">
                      <a:solidFill>
                        <a:srgbClr val="0000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/>
              <a:p>
                <a:pPr algn="ctr" rtl="0">
                  <a:defRPr lang="ru-RU" sz="2400" b="1" i="0" u="none" strike="noStrike" kern="1200" baseline="0" smtId="4294967295">
                    <a:solidFill>
                      <a:srgbClr val="0000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1624389.6</c:v>
                </c:pt>
                <c:pt idx="1">
                  <c:v>1479834.4</c:v>
                </c:pt>
                <c:pt idx="2">
                  <c:v>1407923.3</c:v>
                </c:pt>
              </c:numCache>
            </c:numRef>
          </c:val>
          <c:shape val="cone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one"/>
        <c:axId val="168112512"/>
        <c:axId val="168114048"/>
        <c:axId val="0"/>
      </c:bar3DChart>
      <c:catAx>
        <c:axId val="168112512"/>
        <c:scaling>
          <c:orientation/>
        </c:scaling>
        <c:delete val="1"/>
        <c:axPos val="b"/>
        <c:numFmt formatCode="General" sourceLinked="1"/>
        <c:majorTickMark val="none"/>
        <c:minorTickMark val="none"/>
        <c:tickLblPos val="none"/>
        <c:crossAx val="168114048"/>
        <c:auto val="0"/>
        <c:lblAlgn val="ctr"/>
        <c:lblOffset/>
        <c:noMultiLvlLbl val="0"/>
      </c:catAx>
      <c:valAx>
        <c:axId val="168114048"/>
        <c:scaling>
          <c:orientation/>
        </c:scaling>
        <c:delete val="1"/>
        <c:axPos val="l"/>
        <c:numFmt formatCode="General" sourceLinked="1"/>
        <c:majorTickMark val="none"/>
        <c:minorTickMark val="none"/>
        <c:tickLblPos val="none"/>
        <c:crossAx val="168112512"/>
        <c:crossBetween val="between"/>
      </c:valAx>
    </c:plotArea>
    <c:legend>
      <c:legendPos val="t"/>
      <c:layout>
        <c:manualLayout>
          <c:xMode val="edge"/>
          <c:yMode val="edge"/>
          <c:x val="0.31576892733573914"/>
          <c:y val="0.67250066995620728"/>
          <c:w val="0.58445316553115845"/>
          <c:h val="0.10963153839111328"/>
        </c:manualLayout>
      </c:layout>
      <c:overlay val="0"/>
      <c:spPr>
        <a:gradFill rotWithShape="1">
          <a:gsLst>
            <a:gs pos="0">
              <a:schemeClr val="accent3">
                <a:tint val="10000"/>
                <a:satMod val="300000"/>
              </a:schemeClr>
            </a:gs>
            <a:gs pos="34000">
              <a:schemeClr val="accent3">
                <a:tint val="13500"/>
                <a:satMod val="250000"/>
              </a:schemeClr>
            </a:gs>
            <a:gs pos="100000">
              <a:schemeClr val="accent3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  <c:txPr>
        <a:bodyPr/>
        <a:p>
          <a:pPr>
            <a:defRPr sz="1600" smtId="4294967295"/>
          </a:pPr>
          <a:endParaRPr lang="ru-RU"/>
        </a:p>
      </c:txPr>
    </c:legend>
    <c:plotVisOnly val="1"/>
    <c:dispBlanksAs val="gap"/>
    <c:showDLblsOverMax val="1"/>
  </c:chart>
  <c:txPr>
    <a:bodyPr/>
    <a:p>
      <a:pPr>
        <a:defRPr sz="1800" smtId="4294967295">
          <a:solidFill>
            <a:schemeClr val="accent3">
              <a:lumMod val="75000"/>
            </a:schemeClr>
          </a:solidFill>
          <a:latin typeface="Arial Black" pitchFamily="34" charset="0"/>
        </a:defRPr>
      </a:pPr>
      <a:endParaRPr lang="ru-RU"/>
    </a:p>
  </c:txPr>
  <c:externalData r:id="rId1"/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0602581314742565"/>
          <c:y val="0.025863662362098694"/>
          <c:w val="0.64077144861221313"/>
          <c:h val="0.807723104953765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Дошкольные организации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dk1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1"/>
          <c:dLbls>
            <c:dLbl>
              <c:idx val="0"/>
              <c:layout>
                <c:manualLayout>
                  <c:x val="-0.016405949369072914"/>
                  <c:y val="0.0318401530385017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3196</a:t>
                    </a:r>
                    <a:endParaRPr lang="en-US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348206529393792E-05"/>
                  <c:y val="0.07990946620702743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3 284</a:t>
                    </a:r>
                    <a:endParaRPr lang="en-US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44395229779183865"/>
                  <c:y val="0.09271559119224548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3 193</a:t>
                    </a:r>
                    <a:endParaRPr lang="en-US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31870079692453146"/>
                  <c:y val="0.082050628960132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3 094</a:t>
                    </a:r>
                    <a:endParaRPr lang="en-US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2000" kern="1200" baseline="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 algn="ctr">
                  <a:defRPr lang="ru-RU" sz="2000" b="1" i="0" u="none" strike="noStrike" kern="1200" baseline="0" smtId="4294967295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3641</c:v>
                </c:pt>
                <c:pt idx="1">
                  <c:v>3958</c:v>
                </c:pt>
                <c:pt idx="2">
                  <c:v>4112</c:v>
                </c:pt>
                <c:pt idx="3">
                  <c:v>4135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Общеобразовательные организации</c:v>
                </c:pt>
              </c:strCache>
            </c:strRef>
          </c:tx>
          <c:spPr>
            <a:solidFill>
              <a:srgbClr val="FF00FF"/>
            </a:soli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1"/>
          <c:dLbls>
            <c:dLbl>
              <c:idx val="0"/>
              <c:layout>
                <c:manualLayout>
                  <c:x val="0.0058590513654053211"/>
                  <c:y val="-0.001315826317295432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9 115</a:t>
                    </a:r>
                    <a:endParaRPr lang="en-US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9534137360751629"/>
                  <c:y val="-0.01030853390693664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9 446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5432445798069239"/>
                  <c:y val="-0.008957834914326667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9 455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42527341283857822"/>
                  <c:y val="-0.0115669453516602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9 476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2000" b="1" smtId="4294967295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9221</c:v>
                </c:pt>
                <c:pt idx="1">
                  <c:v>9354</c:v>
                </c:pt>
                <c:pt idx="2">
                  <c:v>9473</c:v>
                </c:pt>
                <c:pt idx="3">
                  <c:v>9473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66FF33"/>
            </a:soli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invertIfNegative val="1"/>
          <c:dLbls>
            <c:dLbl>
              <c:idx val="0"/>
              <c:layout>
                <c:manualLayout>
                  <c:x val="0.015078880824148655"/>
                  <c:y val="0.09769879281520843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7 771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1800" kern="1200" baseline="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5518821552395821"/>
                  <c:y val="0.09706252813339233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7 771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1800" kern="1200" baseline="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3894173726439476"/>
                  <c:y val="0.09706252813339233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7 771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1800" kern="1200" baseline="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44248517602682114"/>
                  <c:y val="0.09412554651498794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7 771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 algn="ctr">
                    <a:defRPr lang="ru-RU" sz="1800" kern="1200" baseline="0" smtId="4294967295">
                      <a:solidFill>
                        <a:schemeClr val="accent3">
                          <a:lumMod val="75000"/>
                        </a:schemeClr>
                      </a:solidFill>
                      <a:latin typeface="Franklin Gothic Dem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 algn="ctr">
                  <a:defRPr lang="ru-RU" sz="1800" b="1" i="0" u="none" strike="noStrike" kern="1200" baseline="0" smtId="4294967295">
                    <a:solidFill>
                      <a:schemeClr val="accent3">
                        <a:lumMod val="75000"/>
                      </a:schemeClr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#,##0</c:formatCode>
                <c:ptCount val="4"/>
                <c:pt idx="0">
                  <c:v>7016</c:v>
                </c:pt>
                <c:pt idx="1">
                  <c:v>7016</c:v>
                </c:pt>
                <c:pt idx="2">
                  <c:v>7016</c:v>
                </c:pt>
                <c:pt idx="3">
                  <c:v>7016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68286848"/>
        <c:axId val="168341888"/>
        <c:axId val="168201280"/>
      </c:bar3DChart>
      <c:catAx>
        <c:axId val="168286848"/>
        <c:scaling>
          <c:orientation/>
        </c:scaling>
        <c:delete val="1"/>
        <c:axPos val="b"/>
        <c:numFmt formatCode="General" sourceLinked="0"/>
        <c:majorTickMark val="out"/>
        <c:minorTickMark val="none"/>
        <c:tickLblPos val="none"/>
        <c:crossAx val="168341888"/>
        <c:auto val="0"/>
        <c:lblAlgn val="ctr"/>
        <c:lblOffset/>
        <c:noMultiLvlLbl val="0"/>
      </c:catAx>
      <c:valAx>
        <c:axId val="168341888"/>
        <c:scaling>
          <c:orientation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68286848"/>
        <c:crossBetween val="between"/>
      </c:valAx>
      <c:serAx>
        <c:axId val="168201280"/>
        <c:scaling>
          <c:orientation/>
        </c:scaling>
        <c:delete val="1"/>
        <c:axPos val="b"/>
        <c:majorTickMark val="out"/>
        <c:minorTickMark val="none"/>
        <c:tickLblPos val="none"/>
        <c:crossAx val="168341888"/>
      </c:serAx>
    </c:plotArea>
    <c:legend>
      <c:legendPos/>
      <c:legendEntry>
        <c:idx val="0"/>
        <c:txPr>
          <a:bodyPr/>
          <a:p>
            <a:pPr>
              <a:defRPr sz="2000" b="1" baseline="0" smtId="4294967295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p>
            <a:pPr>
              <a:defRPr sz="2000" b="1" baseline="0" smtId="4294967295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p>
            <a:pPr>
              <a:defRPr sz="2000" b="1" baseline="0" smtId="4294967295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905817270278931"/>
          <c:y val="0.065742209553718567"/>
          <c:w val="0.35955291986465454"/>
          <c:h val="0.67082852125167847"/>
        </c:manualLayout>
      </c:layout>
      <c:overlay val="0"/>
      <c:txPr>
        <a:bodyPr/>
        <a:p>
          <a:pPr>
            <a:defRPr sz="2000" b="1" baseline="0" smtId="4294967295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1"/>
  </c:chart>
  <c:txPr>
    <a:bodyPr/>
    <a:p>
      <a:pPr>
        <a:defRPr sz="1800" smtId="4294967295"/>
      </a:pPr>
      <a:endParaRPr lang="ru-RU"/>
    </a:p>
  </c:txPr>
  <c:externalData r:id="rId1"/>
  <c:userShapes r:id="rId2"/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028352580964565277"/>
          <c:y val="0.090656764805316925"/>
          <c:w val="0.62832874059677124"/>
          <c:h val="0.86633789539337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25"/>
          <c:dPt>
            <c:idx val="0"/>
            <c:invertIfNegative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1"/>
            <c:invertIfNegative val="1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2"/>
            <c:invertIfNegative val="1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3"/>
            <c:invertIfNegative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4"/>
            <c:invertIfNegative val="1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2000" b="1" smtId="4294967295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Обеспечениедеятельности библиотек 42 152,7 тыс. рублей</c:v>
                </c:pt>
                <c:pt idx="1">
                  <c:v>Обеспечение деятельности музеев 4 884,4 тыс. рублей</c:v>
                </c:pt>
                <c:pt idx="2">
                  <c:v>Обеспечение деятельности клубов 41 869,4 тыс. рублей</c:v>
                </c:pt>
                <c:pt idx="3">
                  <c:v>Расходы на мероприятия в области культуры  782,0 тыс. рублей</c:v>
                </c:pt>
                <c:pt idx="4">
                  <c:v>Другие расходы в области культуры 4 344,0  тыс. рублей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42152.7</c:v>
                </c:pt>
                <c:pt idx="1">
                  <c:v>4884.4</c:v>
                </c:pt>
                <c:pt idx="2">
                  <c:v>41869.4</c:v>
                </c:pt>
                <c:pt idx="3">
                  <c:v>782</c:v>
                </c:pt>
                <c:pt idx="4">
                  <c:v>4344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Обеспечениедеятельности библиотек 42 152,7 тыс. рублей</c:v>
                </c:pt>
                <c:pt idx="1">
                  <c:v>Обеспечение деятельности музеев 4 884,4 тыс. рублей</c:v>
                </c:pt>
                <c:pt idx="2">
                  <c:v>Обеспечение деятельности клубов 41 869,4 тыс. рублей</c:v>
                </c:pt>
                <c:pt idx="3">
                  <c:v>Расходы на мероприятия в области культуры  782,0 тыс. рублей</c:v>
                </c:pt>
                <c:pt idx="4">
                  <c:v>Другие расходы в области культуры 4 344,0  тыс. рублей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Обеспечениедеятельности библиотек 42 152,7 тыс. рублей</c:v>
                </c:pt>
                <c:pt idx="1">
                  <c:v>Обеспечение деятельности музеев 4 884,4 тыс. рублей</c:v>
                </c:pt>
                <c:pt idx="2">
                  <c:v>Обеспечение деятельности клубов 41 869,4 тыс. рублей</c:v>
                </c:pt>
                <c:pt idx="3">
                  <c:v>Расходы на мероприятия в области культуры  782,0 тыс. рублей</c:v>
                </c:pt>
                <c:pt idx="4">
                  <c:v>Другие расходы в области культуры 4 344,0  тыс. рублей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overlay val="0"/>
      <c:txPr>
        <a:bodyPr/>
        <a:p>
          <a:pPr>
            <a:defRPr sz="1600" b="1" smtId="4294967295">
              <a:solidFill>
                <a:srgbClr val="0000F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lang="ru-RU"/>
    </a:p>
  </c:txPr>
  <c:externalData r:id="rId1"/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7848518937826157"/>
          <c:y val="0.12353868037462235"/>
          <c:w val="0.49534261226654053"/>
          <c:h val="0.854971885681152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3"/>
          <c:dPt>
            <c:idx val="0"/>
            <c:invertIfNegative val="1"/>
            <c:explosion val="4"/>
          </c:dPt>
          <c:dPt>
            <c:idx val="1"/>
            <c:invertIfNegative val="1"/>
            <c:explosion val="4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1"/>
            <c:explosion val="5"/>
          </c:dPt>
          <c:dLbls>
            <c:dLbl>
              <c:idx val="0"/>
              <c:layout>
                <c:manualLayout>
                  <c:x val="0.044628869742155075"/>
                  <c:y val="-0.117953002452850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74861332774162292"/>
                  <c:y val="-0.0849261656403541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80619893968105316"/>
                  <c:y val="0.0353859029710292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51827073097229004"/>
                  <c:y val="0.18636575341224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p>
                <a:pPr>
                  <a:defRPr b="1" smtId="4294967295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повышение заработной платы работникам библиотек 7 354,0  тыс. рублей</c:v>
                </c:pt>
                <c:pt idx="1">
                  <c:v>На повышение заработной платы работникам музеев 672,0 тыс. рублей</c:v>
                </c:pt>
                <c:pt idx="2">
                  <c:v>На повышение заработной платы работникам клубов 19 000,2 тыс. рублей</c:v>
                </c:pt>
                <c:pt idx="3">
                  <c:v>На повышение заработной планы педагогических работников дополнительного образования детей 29 579,8 тыс. рублей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7354</c:v>
                </c:pt>
                <c:pt idx="1">
                  <c:v>672</c:v>
                </c:pt>
                <c:pt idx="2">
                  <c:v>19000.2</c:v>
                </c:pt>
                <c:pt idx="3">
                  <c:v>29579.8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 w="25400">
          <a:noFill/>
        </a:ln>
      </c:spPr>
    </c:plotArea>
    <c:legend>
      <c:legendPos/>
      <c:layout>
        <c:manualLayout>
          <c:xMode val="edge"/>
          <c:yMode val="edge"/>
          <c:x val="0.60223197937011719"/>
          <c:y val="0.10851041972637177"/>
          <c:w val="0.36511555314064026"/>
          <c:h val="0.84872424602508545"/>
        </c:manualLayout>
      </c:layout>
      <c:overlay val="0"/>
      <c:txPr>
        <a:bodyPr/>
        <a:p>
          <a:pPr>
            <a:defRPr sz="1400" b="1" smtId="4294967295">
              <a:solidFill>
                <a:srgbClr val="0000F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lang="ru-RU"/>
    </a:p>
  </c:txPr>
  <c:externalData r:id="rId1"/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702808603644371"/>
          <c:y val="0.076952338218688965"/>
          <c:w val="0.61191880702972412"/>
          <c:h val="0.917878210544586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4"/>
          <c:dPt>
            <c:idx val="0"/>
            <c:invertIfNegative val="1"/>
            <c:spPr>
              <a:solidFill>
                <a:srgbClr val="FF006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invertIfNegative val="1"/>
            <c:spPr>
              <a:solidFill>
                <a:srgbClr val="66FF3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invertIfNegative val="1"/>
            <c:spPr>
              <a:solidFill>
                <a:srgbClr val="FF33CC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invertIfNegative val="1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invertIfNegative val="1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042778532952070236"/>
                  <c:y val="0.0201806891709566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52116569131612778"/>
                  <c:y val="0.00340057234279811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42785763740539551"/>
                  <c:y val="-0.0776582211256027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0468511544167995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3162673711776733"/>
                  <c:y val="0.0165555439889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b="1" smtId="4294967295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uri="{CE6537A1-D6FC-4f65-9D91-7224C49458BB}">
                <c15:showLeaderLines xmlns:c15="http://schemas.microsoft.com/office/drawing/2012/chart" value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7802.7</c:v>
                </c:pt>
                <c:pt idx="1">
                  <c:v>258925.8</c:v>
                </c:pt>
                <c:pt idx="2">
                  <c:v>529300.3</c:v>
                </c:pt>
                <c:pt idx="3">
                  <c:v>515943.5</c:v>
                </c:pt>
                <c:pt idx="4">
                  <c:v>38133.6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overlay val="0"/>
      <c:txPr>
        <a:bodyPr/>
        <a:p>
          <a:pPr>
            <a:defRPr b="1" smtId="4294967295">
              <a:solidFill>
                <a:srgbClr val="006666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lang="ru-RU"/>
    </a:p>
  </c:txPr>
  <c:externalData r:id="rId1"/>
  <c:userShapes r:id="rId2"/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1532947719097137"/>
          <c:y val="0.059206318110227585"/>
          <c:w val="0.49017831683158875"/>
          <c:h val="0.821272850036621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schemeClr val="tx1"/>
              </a:solidFill>
            </a:ln>
          </c:spPr>
          <c:dPt>
            <c:idx val="0"/>
            <c:invertIfNegative val="1"/>
            <c:explosion val="21"/>
            <c:spPr>
              <a:solidFill>
                <a:srgbClr val="66FF33"/>
              </a:solidFill>
              <a:ln w="38100">
                <a:solidFill>
                  <a:schemeClr val="accent1"/>
                </a:solidFill>
              </a:ln>
            </c:spPr>
          </c:dPt>
          <c:dPt>
            <c:idx val="1"/>
            <c:invertIfNegative val="1"/>
            <c:explosion val="49"/>
            <c:spPr>
              <a:solidFill>
                <a:srgbClr val="FF00FF"/>
              </a:solidFill>
              <a:ln w="38100"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0.095910981297492981"/>
                  <c:y val="-0.1244347840547561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ru-RU" sz="2000" smtClean="0">
                        <a:solidFill>
                          <a:srgbClr val="0000FF"/>
                        </a:solidFill>
                      </a:rPr>
                      <a:t>880 849,7</a:t>
                    </a:r>
                    <a:endParaRPr lang="en-US" sz="2000">
                      <a:solidFill>
                        <a:srgbClr val="0000FF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43600064516068"/>
                  <c:y val="-0.15017399191856384"/>
                </c:manualLayout>
              </c:layout>
              <c:tx>
                <c:rich>
                  <a:bodyPr/>
                  <a:lstStyle/>
                  <a:p>
                    <a:pPr>
                      <a:defRPr lang="en-US" sz="1400" b="1" i="0" u="none" strike="noStrike" kern="1200" baseline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000" b="1" i="0" u="none" strike="noStrike" kern="1200" baseline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3 712 463,4</a:t>
                    </a:r>
                    <a:endParaRPr lang="en-US" sz="2000" b="1" i="0" u="none" strike="noStrike" kern="1200" baseline="0">
                      <a:solidFill>
                        <a:srgbClr val="0000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b="1" smtId="4294967295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uri="{CE6537A1-D6FC-4f65-9D91-7224C49458BB}">
                <c15:showLeaderLines xmlns:c15="http://schemas.microsoft.com/office/drawing/2012/chart" value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Межбюджетные трансферты</c:v>
                </c:pt>
                <c:pt idx="1">
                  <c:v>Расходы бюджета Белокалитвинского района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880949.7</c:v>
                </c:pt>
                <c:pt idx="1">
                  <c:v>3712463.4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</c:plotArea>
    <c:legend>
      <c:legendPos/>
      <c:layout>
        <c:manualLayout>
          <c:xMode val="edge"/>
          <c:yMode val="edge"/>
          <c:x val="0.6497529149055481"/>
          <c:y val="0.17360590398311615"/>
          <c:w val="0.34289267659187317"/>
          <c:h val="0.40489795804023743"/>
        </c:manualLayout>
      </c:layout>
      <c:overlay val="0"/>
      <c:txPr>
        <a:bodyPr/>
        <a:p>
          <a:pPr>
            <a:defRPr sz="1800" b="1" smtId="4294967295">
              <a:solidFill>
                <a:srgbClr val="0000F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lang="ru-RU"/>
    </a:p>
  </c:txPr>
  <c:externalData r:id="rId1"/>
  <c:userShapes r:id="rId2"/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8721904754639"/>
          <c:y val="0.092511549592018127"/>
          <c:w val="0.46571877598762512"/>
          <c:h val="0.864906311035156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explosion val="13"/>
          <c:dPt>
            <c:idx val="0"/>
            <c:invertIfNegative val="1"/>
            <c:spPr>
              <a:solidFill>
                <a:srgbClr val="FF33CC"/>
              </a:solidFill>
              <a:ln w="38100">
                <a:solidFill>
                  <a:srgbClr val="0000FF"/>
                </a:solidFill>
              </a:ln>
            </c:spPr>
          </c:dPt>
          <c:dPt>
            <c:idx val="1"/>
            <c:invertIfNegative val="1"/>
            <c:spPr>
              <a:solidFill>
                <a:srgbClr val="66FF33"/>
              </a:solidFill>
              <a:ln w="38100">
                <a:solidFill>
                  <a:srgbClr val="0000FF"/>
                </a:solidFill>
              </a:ln>
            </c:spPr>
          </c:dPt>
          <c:dPt>
            <c:idx val="2"/>
            <c:invertIfNegative val="1"/>
            <c:spPr>
              <a:solidFill>
                <a:srgbClr val="FFFF00"/>
              </a:solidFill>
              <a:ln w="38100"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036178316920995712"/>
                  <c:y val="-0.1623717248439788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>
                        <a:solidFill>
                          <a:srgbClr val="0000FF"/>
                        </a:solidFill>
                      </a:rPr>
                      <a:t>90,1</a:t>
                    </a:r>
                    <a:r>
                      <a:rPr lang="en-US" smtClean="0">
                        <a:solidFill>
                          <a:srgbClr val="0000FF"/>
                        </a:solidFill>
                      </a:rPr>
                      <a:t>%</a:t>
                    </a:r>
                    <a:endParaRPr lang="en-US">
                      <a:solidFill>
                        <a:srgbClr val="0000FF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60297194868326187"/>
                  <c:y val="-0.1231785565614700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>
                        <a:solidFill>
                          <a:srgbClr val="0000FF"/>
                        </a:solidFill>
                      </a:rPr>
                      <a:t>3,1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58789763599634171"/>
                  <c:y val="-0.1343766003847122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>
                        <a:solidFill>
                          <a:srgbClr val="0000FF"/>
                        </a:solidFill>
                      </a:rPr>
                      <a:t>6,8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>
                        <a:solidFill>
                          <a:srgbClr val="0000FF"/>
                        </a:solidFill>
                      </a:rPr>
                      <a:t>5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,7%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600" smtId="4294967295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>
                        <a:solidFill>
                          <a:srgbClr val="0000FF"/>
                        </a:solidFill>
                      </a:rPr>
                      <a:t>9</a:t>
                    </a:r>
                    <a:r>
                      <a:rPr lang="en-US" smtClean="0"/>
                      <a:t>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600" smtId="4294967295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uri="{CE6537A1-D6FC-4f65-9D91-7224C49458BB}">
                <c15:showLeaderLines xmlns:c15="http://schemas.microsoft.com/office/drawing/2012/chart" value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                                                                                                            792 302,9  тыс. рублей</c:v>
                </c:pt>
                <c:pt idx="1">
                  <c:v>Коммунальное хозяйство                                                                                                               27 332,9 тыс. рублей</c:v>
                </c:pt>
                <c:pt idx="2">
                  <c:v>Благоустройство                                                                                                                                 60 032,9 тыс.рублей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792302.9</c:v>
                </c:pt>
                <c:pt idx="1">
                  <c:v>27332.9</c:v>
                </c:pt>
                <c:pt idx="2">
                  <c:v>60032.9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</c:plotArea>
    <c:legend>
      <c:legendPos/>
      <c:layout>
        <c:manualLayout>
          <c:xMode val="edge"/>
          <c:yMode val="edge"/>
          <c:x val="0.72002577781677246"/>
          <c:y val="0.11049742251634598"/>
          <c:w val="0.27092966437339783"/>
          <c:h val="0.71415436267852783"/>
        </c:manualLayout>
      </c:layout>
      <c:overlay val="0"/>
      <c:txPr>
        <a:bodyPr/>
        <a:p>
          <a:pPr>
            <a:defRPr sz="1400" b="1" smtId="4294967295">
              <a:solidFill>
                <a:srgbClr val="0000F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/>
    <c:showDLblsOverMax val="1"/>
  </c:chart>
  <c:spPr>
    <a:ln w="12700"/>
  </c:spPr>
  <c:txPr>
    <a:bodyPr/>
    <a:p>
      <a:pPr>
        <a:defRPr sz="1800" smtId="4294967295"/>
      </a:pPr>
      <a:endParaRPr lang="ru-RU"/>
    </a:p>
  </c:txPr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070666760206222534"/>
          <c:y val="0.15570208430290222"/>
          <c:w val="0.58800077438354492"/>
          <c:h val="0.75219458341598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'собств. конс. и рай.'!$B$3</c:f>
              <c:strCache>
                <c:ptCount val="1"/>
              </c:strCache>
            </c:strRef>
          </c:tx>
          <c:invertIfNegative val="1"/>
          <c:dLbls>
            <c:dLbl>
              <c:idx val="0"/>
              <c:layout>
                <c:manualLayout>
                  <c:x val="0.016000000759959221"/>
                  <c:y val="0.091549016535282135"/>
                </c:manualLayout>
              </c:layout>
              <c:spPr/>
              <c:txPr>
                <a:bodyPr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6000000759959221"/>
                  <c:y val="0.094098865985870361"/>
                </c:manualLayout>
              </c:layout>
              <c:spPr/>
              <c:txPr>
                <a:bodyPr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6482099890708923"/>
                  <c:y val="0.0875123143196106"/>
                </c:manualLayout>
              </c:layout>
              <c:spPr/>
              <c:txPr>
                <a:bodyPr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'собств. конс. и рай.'!$A$4:$A$6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'собств. конс. и рай.'!$B$4:$B$6</c:f>
              <c:numCache>
                <c:formatCode>General</c:formatCode>
                <c:ptCount val="3"/>
              </c:numCache>
            </c:numRef>
          </c:val>
          <c:shape val="cylinder"/>
        </c:ser>
        <c:ser>
          <c:idx val="1"/>
          <c:order val="1"/>
          <c:tx>
            <c:strRef>
              <c:f>'собств. конс. и рай.'!$C$3</c:f>
              <c:strCache>
                <c:ptCount val="1"/>
              </c:strCache>
            </c:strRef>
          </c:tx>
          <c:invertIfNegative val="1"/>
          <c:dLbls>
            <c:dLbl>
              <c:idx val="0"/>
              <c:layout>
                <c:manualLayout>
                  <c:x val="-0.020084118470549583"/>
                  <c:y val="-0.021258993074297905"/>
                </c:manualLayout>
              </c:layout>
              <c:spPr/>
              <c:txPr>
                <a:bodyPr/>
                <a:p>
                  <a:pPr>
                    <a:defRPr sz="2400" b="1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5638448297977448"/>
                  <c:y val="-0.17320123314857483"/>
                </c:manualLayout>
              </c:layout>
              <c:spPr/>
              <c:txPr>
                <a:bodyPr/>
                <a:p>
                  <a:pPr>
                    <a:defRPr sz="2400" b="1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7902320250868797"/>
                  <c:y val="-0.017105391249060631"/>
                </c:manualLayout>
              </c:layout>
              <c:spPr/>
              <c:txPr>
                <a:bodyPr/>
                <a:p>
                  <a:pPr>
                    <a:defRPr sz="2400" b="1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31638417392969131"/>
                  <c:y val="-0.0117994099855422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400" b="1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9378531500697136"/>
                  <c:y val="-0.0078662736341357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400" b="1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29378531500697136"/>
                  <c:y val="-0.0078662736341357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400" b="1" smtId="4294967295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2400" b="1" smtId="4294967295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'собств. конс. и рай.'!$A$4:$A$6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'собств. конс. и рай.'!$C$4:$C$6</c:f>
              <c:numCache>
                <c:formatCode>#,##0.0</c:formatCode>
                <c:ptCount val="3"/>
                <c:pt idx="0">
                  <c:v>502.6</c:v>
                </c:pt>
                <c:pt idx="1">
                  <c:v>528.4</c:v>
                </c:pt>
                <c:pt idx="2">
                  <c:v>560.3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5"/>
        <c:gapDepth val="184"/>
        <c:shape val="cylinder"/>
        <c:axId val="129588224"/>
        <c:axId val="129692416"/>
        <c:axId val="0"/>
      </c:bar3DChart>
      <c:catAx>
        <c:axId val="12958822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 rot="0" vert="horz"/>
          <a:p>
            <a:pPr>
              <a:defRPr sz="2000" b="1" smtId="4294967295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92416"/>
        <c:crosses val="autoZero"/>
        <c:auto val="0"/>
        <c:lblAlgn val="ctr"/>
        <c:lblOffset/>
        <c:noMultiLvlLbl val="0"/>
      </c:catAx>
      <c:valAx>
        <c:axId val="129692416"/>
        <c:scaling>
          <c:orientation/>
        </c:scaling>
        <c:delete val="0"/>
        <c:axPos val="l"/>
        <c:numFmt formatCode="General" sourceLinked="1"/>
        <c:majorTickMark val="out"/>
        <c:minorTickMark val="none"/>
        <c:txPr>
          <a:bodyPr rot="0" vert="horz"/>
          <a:p>
            <a:pPr>
              <a:defRPr sz="1600" b="1" smtId="4294967295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588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externalData r:id="rId1"/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398392558097839"/>
          <c:y val="0.042627304792404175"/>
          <c:w val="0.60374599695205688"/>
          <c:h val="0.957372665405273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explosion val="25"/>
          <c:dPt>
            <c:idx val="0"/>
            <c:invertIfNegative val="1"/>
            <c:spPr>
              <a:solidFill>
                <a:srgbClr val="66FF33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invertIfNegative val="1"/>
            <c:spPr>
              <a:solidFill>
                <a:srgbClr val="FF0066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2"/>
            <c:invertIfNegative val="1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Социальное развитие                      4 071 799,1 тыс. рублей</c:v>
                </c:pt>
                <c:pt idx="1">
                  <c:v>Развитие инфраструктуры и обеспечение условий жизнедеятельности                            372 382,0 тыс. рублей</c:v>
                </c:pt>
                <c:pt idx="2">
                  <c:v>Обеспечение высоких темпов экономического роста                                23 651,0 тыс. рублей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4071799.1</c:v>
                </c:pt>
                <c:pt idx="1">
                  <c:v>372382</c:v>
                </c:pt>
                <c:pt idx="2">
                  <c:v>23651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</c:plotArea>
    <c:legend>
      <c:legendPos/>
      <c:layout>
        <c:manualLayout>
          <c:xMode val="edge"/>
          <c:yMode val="edge"/>
          <c:x val="0.60346776247024536"/>
          <c:y val="0.057049792259931564"/>
          <c:w val="0.39640903472900391"/>
          <c:h val="0.88858199119567871"/>
        </c:manualLayout>
      </c:layout>
      <c:overlay val="0"/>
      <c:txPr>
        <a:bodyPr/>
        <a:p>
          <a:pPr>
            <a:defRPr sz="1600" b="1" smtId="4294967295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/>
    <c:showDLblsOverMax val="1"/>
  </c:chart>
  <c:txPr>
    <a:bodyPr/>
    <a:p>
      <a:pPr>
        <a:defRPr sz="1800" smtId="4294967295"/>
      </a:pPr>
      <a:endParaRPr lang="ru-RU"/>
    </a:p>
  </c:txPr>
  <c:externalData r:id="rId1"/>
  <c:userShapes r:id="rId2"/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долга,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6875149011611938"/>
          <c:y val="0.044950347393751144"/>
        </c:manualLayout>
      </c:layout>
      <c:overlay val="0"/>
    </c:title>
    <c:autoTitleDeleted val="0"/>
    <c:view3D>
      <c:rotX/>
      <c:rotY/>
      <c:rAngAx val="1"/>
    </c:view3D>
    <c:plotArea>
      <c:layout>
        <c:manualLayout>
          <c:layoutTarget val="inner"/>
          <c:xMode val="edge"/>
          <c:yMode val="edge"/>
          <c:x val="0.14220020174980164"/>
          <c:y val="0.038677431643009186"/>
          <c:w val="0.84108763933181763"/>
          <c:h val="0.799853026866912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 тыс. рублей</c:v>
                </c:pt>
              </c:strCache>
            </c:strRef>
          </c:tx>
          <c:spPr>
            <a:solidFill>
              <a:srgbClr val="FF00FF"/>
            </a:solidFill>
          </c:spPr>
          <c:invertIfNegative val="1"/>
          <c:dLbls>
            <c:dLbl>
              <c:idx val="0"/>
              <c:layout>
                <c:manualLayout>
                  <c:x val="0.04395265132188797"/>
                  <c:y val="-0.386249810457229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5074298717081547"/>
                  <c:y val="-0.238951951265335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2059438973665237"/>
                  <c:y val="-0.08533997833728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b="1" smtId="4294967295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1 января 2023 года</c:v>
                </c:pt>
                <c:pt idx="1">
                  <c:v>на 1 января 2024 года</c:v>
                </c:pt>
                <c:pt idx="2">
                  <c:v>на 1 января 2025 года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16260.4</c:v>
                </c:pt>
                <c:pt idx="1">
                  <c:v>9000</c:v>
                </c:pt>
                <c:pt idx="2">
                  <c:v>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56826112"/>
        <c:axId val="56832000"/>
        <c:axId val="0"/>
      </c:bar3DChart>
      <c:catAx>
        <c:axId val="56826112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b="1" smtId="4294967295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832000"/>
        <c:crosses val="autoZero"/>
        <c:auto val="0"/>
        <c:lblAlgn val="ctr"/>
        <c:lblOffset/>
        <c:noMultiLvlLbl val="0"/>
      </c:catAx>
      <c:valAx>
        <c:axId val="56832000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mtId="4294967295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826112"/>
        <c:crosses val="autoZero"/>
        <c:crossBetween val="between"/>
      </c:valAx>
      <c:spPr>
        <a:gradFill>
          <a:gsLst>
            <a:gs pos="0">
              <a:srgbClr val="016188">
                <a:tint val="66000"/>
                <a:satMod val="160000"/>
              </a:srgbClr>
            </a:gs>
            <a:gs pos="50000">
              <a:srgbClr val="016188">
                <a:tint val="44500"/>
                <a:satMod val="160000"/>
              </a:srgbClr>
            </a:gs>
            <a:gs pos="100000">
              <a:srgbClr val="016188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1"/>
  </c:chart>
  <c:txPr>
    <a:bodyPr/>
    <a:p>
      <a:pPr>
        <a:defRPr sz="1800" smtId="4294967295"/>
      </a:pPr>
      <a:endParaRPr lang="ru-RU"/>
    </a:p>
  </c:txPr>
  <c:externalData r:id="rId1"/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0"/>
      <c:rAngAx val="0"/>
      <c:perspective val="0"/>
    </c:view3D>
    <c:plotArea>
      <c:layout>
        <c:manualLayout>
          <c:layoutTarget val="inner"/>
          <c:xMode val="edge"/>
          <c:yMode val="edge"/>
          <c:x val="0.14763340353965759"/>
          <c:y val="0.22231850028038025"/>
          <c:w val="0.8356744647026062"/>
          <c:h val="0.76827996969223022"/>
        </c:manualLayout>
      </c:layout>
      <c:pie3DChart>
        <c:varyColors val="1"/>
        <c:ser>
          <c:idx val="0"/>
          <c:order val="0"/>
          <c:explosion val="26"/>
          <c:dLbls>
            <c:dLbl>
              <c:idx val="0"/>
              <c:layout>
                <c:manualLayout>
                  <c:x val="0.065189078450202942"/>
                  <c:y val="-0.0246148239821195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 smtClean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sz="1600" smtClean="0"/>
                      <a:t>ДФЛ </a:t>
                    </a:r>
                  </a:p>
                  <a:p>
                    <a:pPr>
                      <a:defRPr/>
                    </a:pPr>
                    <a:r>
                      <a:rPr lang="ru-RU" sz="1600" smtClean="0"/>
                      <a:t>342,2</a:t>
                    </a:r>
                    <a:endParaRPr lang="ru-RU" sz="160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57116830721497536"/>
                  <c:y val="0.00153240247163921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 smtClean="0">
                        <a:latin typeface="Times New Roman" pitchFamily="18" charset="0"/>
                        <a:cs typeface="Times New Roman" pitchFamily="18" charset="0"/>
                      </a:rPr>
                      <a:t>У</a:t>
                    </a:r>
                    <a:r>
                      <a:rPr lang="ru-RU" sz="1600" smtClean="0"/>
                      <a:t>СН 19,4</a:t>
                    </a:r>
                    <a:endParaRPr lang="ru-RU" sz="160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 smtClean="0">
                        <a:latin typeface="Times New Roman" pitchFamily="18" charset="0"/>
                        <a:cs typeface="Times New Roman" pitchFamily="18" charset="0"/>
                      </a:rPr>
                      <a:t>Е</a:t>
                    </a:r>
                    <a:r>
                      <a:rPr lang="ru-RU" sz="1600" smtClean="0"/>
                      <a:t>СХН 9,9</a:t>
                    </a:r>
                    <a:endParaRPr lang="ru-RU" sz="160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 baseline="0" smtClean="0">
                        <a:latin typeface="Times New Roman" pitchFamily="18" charset="0"/>
                        <a:cs typeface="Times New Roman" pitchFamily="18" charset="0"/>
                      </a:rPr>
                      <a:t>Г</a:t>
                    </a:r>
                    <a:r>
                      <a:rPr lang="ru-RU" sz="1600" baseline="0" smtClean="0"/>
                      <a:t>осударственная пошлина 15,3 </a:t>
                    </a:r>
                    <a:endParaRPr lang="ru-RU" sz="160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39157990366220474"/>
                  <c:y val="-0.0411715172231197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 smtClean="0">
                        <a:latin typeface="Times New Roman" pitchFamily="18" charset="0"/>
                        <a:cs typeface="Times New Roman" pitchFamily="18" charset="0"/>
                      </a:rPr>
                      <a:t>Е</a:t>
                    </a:r>
                    <a:r>
                      <a:rPr lang="ru-RU" sz="1600" smtClean="0"/>
                      <a:t>НПС 19,4</a:t>
                    </a:r>
                    <a:endParaRPr lang="ru-RU" sz="160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8697723150253296"/>
                  <c:y val="-0.03854874894022941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Т</a:t>
                    </a:r>
                    <a:r>
                      <a:rPr lang="ru-RU" sz="1600"/>
                      <a:t>ранспортный </a:t>
                    </a:r>
                    <a:r>
                      <a:rPr lang="ru-RU" sz="1600" smtClean="0"/>
                      <a:t>налог 28,5</a:t>
                    </a:r>
                    <a:endParaRPr lang="ru-RU" sz="160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51294732838869095"/>
                  <c:y val="0.002673644805327057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 smtClean="0"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lang="ru-RU" sz="1600" smtClean="0"/>
                      <a:t>кцизы</a:t>
                    </a:r>
                    <a:r>
                      <a:rPr lang="ru-RU" sz="1600" baseline="0" smtClean="0"/>
                      <a:t> 39,5</a:t>
                    </a:r>
                    <a:endParaRPr lang="ru-RU" sz="160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691297143697738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sz="1600"/>
                      <a:t>оходы от использования </a:t>
                    </a:r>
                    <a:r>
                      <a:rPr lang="ru-RU" sz="1600" smtClean="0"/>
                      <a:t>имущества 26,3</a:t>
                    </a:r>
                    <a:endParaRPr lang="ru-RU" sz="160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846712589263916"/>
                  <c:y val="0.0595094263553619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sz="1600"/>
                      <a:t>рочие </a:t>
                    </a:r>
                    <a:r>
                      <a:rPr lang="ru-RU" sz="1600" smtClean="0"/>
                      <a:t>доходы 6,1</a:t>
                    </a:r>
                    <a:endParaRPr lang="ru-RU" sz="160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b="0" i="0" u="none" strike="noStrike" baseline="0" smtId="4294967295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'налоговые и неналоговые'!$A$16:$A$24</c:f>
              <c:strCache>
                <c:ptCount val="9"/>
                <c:pt idx="0">
                  <c:v>Акцизы </c:v>
                </c:pt>
                <c:pt idx="1">
                  <c:v>УСН</c:v>
                </c:pt>
                <c:pt idx="2">
                  <c:v>ЕСХН</c:v>
                </c:pt>
                <c:pt idx="3">
                  <c:v>ЕНВД</c:v>
                </c:pt>
                <c:pt idx="4">
                  <c:v>ЕНПС</c:v>
                </c:pt>
                <c:pt idx="5">
                  <c:v>Транспортный налог</c:v>
                </c:pt>
                <c:pt idx="6">
                  <c:v>Государственная пошлина</c:v>
                </c:pt>
                <c:pt idx="7">
                  <c:v>Доходы от использования имущества</c:v>
                </c:pt>
                <c:pt idx="8">
                  <c:v>Прочие доходы</c:v>
                </c:pt>
              </c:strCache>
            </c:strRef>
          </c:cat>
          <c:val>
            <c:numRef>
              <c:f>'налоговые и неналоговые'!$B$15:$B$24</c:f>
              <c:numCache>
                <c:formatCode>#,##0.0</c:formatCode>
                <c:ptCount val="10"/>
                <c:pt idx="0">
                  <c:v>342.2</c:v>
                </c:pt>
                <c:pt idx="1">
                  <c:v>39.5</c:v>
                </c:pt>
                <c:pt idx="2">
                  <c:v>19.4</c:v>
                </c:pt>
                <c:pt idx="3" formatCode="General">
                  <c:v>9.9</c:v>
                </c:pt>
                <c:pt idx="4">
                  <c:v>0</c:v>
                </c:pt>
                <c:pt idx="5">
                  <c:v>14.8</c:v>
                </c:pt>
                <c:pt idx="6">
                  <c:v>28.5</c:v>
                </c:pt>
                <c:pt idx="7">
                  <c:v>15.8</c:v>
                </c:pt>
                <c:pt idx="8" formatCode="General">
                  <c:v>26.3</c:v>
                </c:pt>
                <c:pt idx="9">
                  <c:v>6.1</c:v>
                </c:pt>
              </c:numCache>
            </c:numRef>
          </c:val>
        </c:ser>
        <c:ser>
          <c:idx val="1"/>
          <c:order val="1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и неналоговые'!$A$16:$A$24</c:f>
              <c:strCache>
                <c:ptCount val="9"/>
                <c:pt idx="0">
                  <c:v>Акцизы </c:v>
                </c:pt>
                <c:pt idx="1">
                  <c:v>УСН</c:v>
                </c:pt>
                <c:pt idx="2">
                  <c:v>ЕСХН</c:v>
                </c:pt>
                <c:pt idx="3">
                  <c:v>ЕНВД</c:v>
                </c:pt>
                <c:pt idx="4">
                  <c:v>ЕНПС</c:v>
                </c:pt>
                <c:pt idx="5">
                  <c:v>Транспортный налог</c:v>
                </c:pt>
                <c:pt idx="6">
                  <c:v>Государственная пошлина</c:v>
                </c:pt>
                <c:pt idx="7">
                  <c:v>Доходы от использования имущества</c:v>
                </c:pt>
                <c:pt idx="8">
                  <c:v>Прочие доходы</c:v>
                </c:pt>
              </c:strCache>
            </c:strRef>
          </c:cat>
          <c:val>
            <c:numRef>
              <c:f>'налоговые и неналоговые'!$C$15:$C$22</c:f>
              <c:numCache>
                <c:formatCode>0.0%</c:formatCode>
                <c:ptCount val="8"/>
                <c:pt idx="0">
                  <c:v>0.680995024875622</c:v>
                </c:pt>
                <c:pt idx="1">
                  <c:v>0.0786069651741294</c:v>
                </c:pt>
                <c:pt idx="3">
                  <c:v>0.0197014925373135</c:v>
                </c:pt>
                <c:pt idx="4">
                  <c:v>0</c:v>
                </c:pt>
                <c:pt idx="5">
                  <c:v>0.029452736318408</c:v>
                </c:pt>
                <c:pt idx="6">
                  <c:v>0.0567164179104481</c:v>
                </c:pt>
                <c:pt idx="7">
                  <c:v>0.0314427860696518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/>
      <c:layout>
        <c:manualLayout>
          <c:xMode val="edge"/>
          <c:yMode val="edge"/>
          <c:x val="0.0076516298577189445"/>
          <c:y val="0.45160424709320068"/>
          <c:w val="0.19110587239265442"/>
          <c:h val="0.52423274517059326"/>
        </c:manualLayout>
      </c:layout>
      <c:overlay val="1"/>
      <c:txPr>
        <a:bodyPr/>
        <a:p>
          <a:pPr rtl="0">
            <a:defRPr sz="920" b="1" i="0" u="none" strike="noStrike" baseline="0" smtId="4294967295">
              <a:solidFill>
                <a:srgbClr val="0000FF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/>
    <c:showDLblsOverMax val="1"/>
  </c:chart>
  <c:txPr>
    <a:bodyPr/>
    <a:p>
      <a:pPr>
        <a:defRPr sz="1000" b="0" i="0" u="none" strike="noStrike" baseline="0" smtId="4294967295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b="1" i="0" strike="noStrik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ФИЗИЧЕСКИЗ ЛИЦ В БЮДЖЕТ БЕЛОКАЛИТВИНСКОГО </a:t>
            </a:r>
            <a:r>
              <a:rPr lang="ru-RU" sz="2000" b="1" i="0" strike="noStrike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000" b="0" i="0" strike="noStrik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099995113909244537"/>
          <c:y val="0.028985507786273956"/>
        </c:manualLayout>
      </c:layout>
      <c:overlay val="0"/>
    </c:title>
    <c:autoTitleDeleted val="0"/>
    <c:view3D>
      <c:rotX/>
      <c:rotY/>
      <c:rAngAx val="1"/>
    </c:view3D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010288208723068237"/>
          <c:y val="0.12884309887886047"/>
          <c:w val="0.96766561269760132"/>
          <c:h val="0.78962075710296631"/>
        </c:manualLayout>
      </c:layout>
      <c:bar3DChart>
        <c:barDir val="col"/>
        <c:grouping val="standard"/>
        <c:varyColors val="0"/>
        <c:ser>
          <c:idx val="1"/>
          <c:order val="0"/>
          <c:invertIfNegative val="1"/>
          <c:dLbls>
            <c:dLbl>
              <c:idx val="0"/>
              <c:layout>
                <c:manualLayout>
                  <c:x val="0.0013094366295263171"/>
                  <c:y val="-0.10288211703300476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sz="200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2000" smtClean="0"/>
                      <a:t>42,2</a:t>
                    </a:r>
                    <a:endParaRPr lang="en-US" sz="20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031419764854945242"/>
                  <c:y val="-0.066503249108791351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sz="200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2000" smtClean="0"/>
                      <a:t>65,8</a:t>
                    </a:r>
                    <a:endParaRPr lang="en-US" sz="20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068516168743372"/>
                  <c:y val="-0.066587239503860474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sz="200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2000" smtClean="0"/>
                      <a:t>93,3</a:t>
                    </a:r>
                    <a:endParaRPr lang="en-US" sz="20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131889782845974"/>
                  <c:y val="-0.353564321994781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95588415861129761"/>
                  <c:y val="-0.344793528318405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20426660776138306"/>
                  <c:y val="-0.2758747935295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77519379556179047"/>
                  <c:y val="-0.306954681873321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2000" b="0" i="0" u="none" strike="noStrike" baseline="0" smtId="4294967295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'НДФЛ 2018-2020'!$A$4:$A$6</c:f>
              <c:strCache>
                <c:ptCount val="3"/>
                <c:pt idx="0">
                  <c:v> 2022 год</c:v>
                </c:pt>
                <c:pt idx="1">
                  <c:v> 2023 год</c:v>
                </c:pt>
                <c:pt idx="2">
                  <c:v> 2024 год</c:v>
                </c:pt>
              </c:strCache>
            </c:strRef>
          </c:cat>
          <c:val>
            <c:numRef>
              <c:f>'НДФЛ 2018-2020'!$B$4:$B$6</c:f>
              <c:numCache>
                <c:formatCode>#,##0.0</c:formatCode>
                <c:ptCount val="3"/>
                <c:pt idx="0">
                  <c:v>342.2</c:v>
                </c:pt>
                <c:pt idx="1">
                  <c:v>365.8</c:v>
                </c:pt>
                <c:pt idx="2">
                  <c:v>393.3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30720896"/>
        <c:axId val="130722432"/>
        <c:axId val="129535488"/>
      </c:bar3DChart>
      <c:catAx>
        <c:axId val="130720896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 rot="0" vert="horz"/>
          <a:p>
            <a:pPr>
              <a:defRPr sz="2000" b="0" i="0" u="none" strike="noStrike" baseline="0" smtId="4294967295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30722432"/>
        <c:crosses val="autoZero"/>
        <c:auto val="0"/>
        <c:lblAlgn val="ctr"/>
        <c:lblOffset/>
        <c:noMultiLvlLbl val="0"/>
      </c:catAx>
      <c:valAx>
        <c:axId val="130722432"/>
        <c:scaling>
          <c:orientation/>
        </c:scaling>
        <c:delete val="1"/>
        <c:axPos val="l"/>
        <c:numFmt formatCode="General" sourceLinked="1"/>
        <c:majorTickMark val="out"/>
        <c:minorTickMark val="none"/>
        <c:tickLblPos val="none"/>
        <c:crossAx val="130720896"/>
        <c:crossBetween val="between"/>
      </c:valAx>
      <c:serAx>
        <c:axId val="129535488"/>
        <c:scaling>
          <c:orientation/>
        </c:scaling>
        <c:delete val="1"/>
        <c:axPos val="b"/>
        <c:numFmt formatCode="General" sourceLinked="1"/>
        <c:majorTickMark val="out"/>
        <c:minorTickMark val="none"/>
        <c:tickLblPos val="none"/>
        <c:crossAx val="130722432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1"/>
  </c:chart>
  <c:txPr>
    <a:bodyPr/>
    <a:p>
      <a:pPr>
        <a:defRPr sz="1000" b="0" i="0" u="none" strike="noStrike" baseline="0" smtId="4294967295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021959478035569191"/>
          <c:y val="0.26740023493766785"/>
          <c:w val="0.954392671585083"/>
          <c:h val="0.56410455703735352"/>
        </c:manualLayout>
      </c:layout>
      <c:bar3DChart>
        <c:barDir val="col"/>
        <c:grouping val="clustered"/>
        <c:varyColors val="0"/>
        <c:ser>
          <c:idx val="1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Lbls>
            <c:dLbl>
              <c:idx val="0"/>
              <c:layout>
                <c:manualLayout>
                  <c:x val="0.013513513840734959"/>
                  <c:y val="-0.045506257563829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22522523067891598"/>
                  <c:y val="-0.039501897990703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8018018454313278"/>
                  <c:y val="-0.034660428762435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83333337679505348"/>
                  <c:y val="-0.0644196644425392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1396219730377197"/>
                  <c:y val="-0.0508469715714454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2000" b="1" i="0" u="none" strike="noStrike" baseline="0" smtId="4294967295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'совокупный доход'!$A$4:$A$6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'совокупный доход'!$B$4:$B$6</c:f>
              <c:numCache>
                <c:formatCode>#,##0.0</c:formatCode>
                <c:ptCount val="3"/>
                <c:pt idx="0">
                  <c:v>44151.1</c:v>
                </c:pt>
                <c:pt idx="1">
                  <c:v>45980</c:v>
                </c:pt>
                <c:pt idx="2">
                  <c:v>48233.2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82"/>
        <c:gapDepth val="278"/>
        <c:shape val="cylinder"/>
        <c:axId val="130967808"/>
        <c:axId val="130998272"/>
        <c:axId val="0"/>
      </c:bar3DChart>
      <c:catAx>
        <c:axId val="130967808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 rot="0" vert="horz"/>
          <a:p>
            <a:pPr>
              <a:defRPr sz="2000" b="0" i="0" u="none" strike="noStrike" baseline="0" smtId="4294967295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30998272"/>
        <c:crosses val="autoZero"/>
        <c:auto val="0"/>
        <c:lblAlgn val="ctr"/>
        <c:lblOffset/>
        <c:noMultiLvlLbl val="0"/>
      </c:catAx>
      <c:valAx>
        <c:axId val="130998272"/>
        <c:scaling>
          <c:orientation/>
        </c:scaling>
        <c:delete val="1"/>
        <c:axPos val="l"/>
        <c:numFmt formatCode="General" sourceLinked="1"/>
        <c:majorTickMark val="out"/>
        <c:minorTickMark val="none"/>
        <c:tickLblPos val="none"/>
        <c:crossAx val="130967808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txPr>
    <a:bodyPr/>
    <a:p>
      <a:pPr>
        <a:defRPr sz="1000" b="0" i="0" u="none" strike="noStrike" baseline="0" smtId="4294967295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021959478035569191"/>
          <c:y val="0.28888979554176331"/>
          <c:w val="0.954392671585083"/>
          <c:h val="0.56508111953735352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Lbls>
            <c:dLbl>
              <c:idx val="0"/>
              <c:layout>
                <c:manualLayout>
                  <c:x val="0.020270232111215591"/>
                  <c:y val="-0.0585562139749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49774719029665"/>
                  <c:y val="-0.036678854376077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1704177856445312"/>
                  <c:y val="-0.02231383323669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83333337679505348"/>
                  <c:y val="-0.0644196644425392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1396219730377197"/>
                  <c:y val="-0.0508469715714454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latin typeface="Times New Roman" pitchFamily="18" charset="0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b="1" smtId="4294967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Акцизы!$A$4:$A$6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Акцизы!$B$4:$B$6</c:f>
              <c:numCache>
                <c:formatCode>#,##0.0</c:formatCode>
                <c:ptCount val="3"/>
                <c:pt idx="0">
                  <c:v>39471.5</c:v>
                </c:pt>
                <c:pt idx="1">
                  <c:v>40071.4</c:v>
                </c:pt>
                <c:pt idx="2">
                  <c:v>40361.5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29470848"/>
        <c:axId val="129472384"/>
        <c:axId val="0"/>
      </c:bar3DChart>
      <c:catAx>
        <c:axId val="129470848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 rot="0" vert="horz"/>
          <a:p>
            <a:pPr>
              <a:defRPr b="1" smtId="4294967295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472384"/>
        <c:crosses val="autoZero"/>
        <c:auto val="0"/>
        <c:lblAlgn val="ctr"/>
        <c:lblOffset/>
        <c:noMultiLvlLbl val="0"/>
      </c:catAx>
      <c:valAx>
        <c:axId val="129472384"/>
        <c:scaling>
          <c:orientation/>
        </c:scaling>
        <c:delete val="1"/>
        <c:axPos val="l"/>
        <c:numFmt formatCode="General" sourceLinked="1"/>
        <c:majorTickMark val="out"/>
        <c:minorTickMark val="none"/>
        <c:tickLblPos val="none"/>
        <c:crossAx val="129470848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txPr>
    <a:bodyPr/>
    <a:p>
      <a:pPr>
        <a:defRPr sz="2000" b="0" i="0" u="none" strike="noStrike" baseline="0" smtId="4294967295">
          <a:solidFill>
            <a:srgbClr val="0000FF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plotArea>
      <c:layout>
        <c:manualLayout>
          <c:layoutTarget val="inner"/>
          <c:xMode val="edge"/>
          <c:yMode val="edge"/>
          <c:x val="0.021959478035569191"/>
          <c:y val="0.28571516275405884"/>
          <c:w val="0.954392671585083"/>
          <c:h val="0.5682557225227356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Lbls>
            <c:dLbl>
              <c:idx val="0"/>
              <c:layout>
                <c:manualLayout>
                  <c:x val="0.010421806946396828"/>
                  <c:y val="-0.038773532956838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0270297303795815"/>
                  <c:y val="-0.035522926598787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20786647219210863"/>
                  <c:y val="-0.041339579969644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83333337679505348"/>
                  <c:y val="-0.0644196644425392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1396219730377197"/>
                  <c:y val="-0.0508469715714454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2000" baseline="0" smtId="4294967295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2000" b="1" i="0" u="none" strike="noStrike" baseline="0" smtId="4294967295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 на имущество'!$A$4:$A$6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'Налог на имущество'!$B$4:$B$6</c:f>
              <c:numCache>
                <c:formatCode>#,##0.0</c:formatCode>
                <c:ptCount val="3"/>
                <c:pt idx="0">
                  <c:v>28523</c:v>
                </c:pt>
                <c:pt idx="1">
                  <c:v>29492.7</c:v>
                </c:pt>
                <c:pt idx="2">
                  <c:v>30583.9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31230336"/>
        <c:axId val="131240320"/>
        <c:axId val="0"/>
      </c:bar3DChart>
      <c:catAx>
        <c:axId val="131230336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 rot="0" vert="horz"/>
          <a:p>
            <a:pPr>
              <a:defRPr sz="2000" b="0" i="0" u="none" strike="noStrike" baseline="0" smtId="4294967295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31240320"/>
        <c:crosses val="autoZero"/>
        <c:auto val="0"/>
        <c:lblAlgn val="ctr"/>
        <c:lblOffset/>
        <c:noMultiLvlLbl val="0"/>
      </c:catAx>
      <c:valAx>
        <c:axId val="131240320"/>
        <c:scaling>
          <c:orientation/>
        </c:scaling>
        <c:delete val="1"/>
        <c:axPos val="l"/>
        <c:numFmt formatCode="General" sourceLinked="1"/>
        <c:majorTickMark val="out"/>
        <c:minorTickMark val="none"/>
        <c:tickLblPos val="none"/>
        <c:crossAx val="131230336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txPr>
    <a:bodyPr/>
    <a:p>
      <a:pPr>
        <a:defRPr sz="1000" b="0" i="0" u="none" strike="noStrike" baseline="0" smtId="4294967295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00268661975861"/>
          <c:y val="0.036305893212556839"/>
          <c:w val="0.63706356287002563"/>
          <c:h val="0.927388191223144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7E6E6">
                <a:lumMod val="90000"/>
              </a:srgbClr>
            </a:solidFill>
          </c:spPr>
          <c:dPt>
            <c:idx val="0"/>
            <c:invertIfNegative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1"/>
            <c:spPr>
              <a:solidFill>
                <a:srgbClr val="C00000"/>
              </a:solidFill>
            </c:spPr>
          </c:dPt>
          <c:dPt>
            <c:idx val="2"/>
            <c:invertIfNegative val="1"/>
            <c:spPr>
              <a:solidFill>
                <a:srgbClr val="FFCC00"/>
              </a:solidFill>
            </c:spPr>
          </c:dPt>
          <c:dPt>
            <c:idx val="3"/>
            <c:invertIfNegative val="1"/>
            <c:spPr>
              <a:solidFill>
                <a:srgbClr val="92D05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285.7</c:v>
                </c:pt>
                <c:pt idx="1">
                  <c:v>1925.4</c:v>
                </c:pt>
                <c:pt idx="2">
                  <c:v>541.1</c:v>
                </c:pt>
                <c:pt idx="3">
                  <c:v>317.6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7"/>
        <c:holeSize val="79"/>
      </c:doughnutChart>
    </c:plotArea>
    <c:plotVisOnly val="1"/>
    <c:dispBlanksAs/>
    <c:showDLblsOverMax val="1"/>
  </c:chart>
  <c:txPr>
    <a:bodyPr/>
    <a:p>
      <a:pPr>
        <a:defRPr sz="1800" smtId="4294967295"/>
      </a:pPr>
      <a:endParaRPr lang="ru-RU"/>
    </a:p>
  </c:txPr>
  <c:externalData r:id="rId1"/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8172655999660492"/>
          <c:y val="0.072731271386146545"/>
          <c:w val="0.5301513671875"/>
          <c:h val="0.8504781723022460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Белокалитвинского района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1"/>
          <c:dLbls>
            <c:dLbl>
              <c:idx val="0"/>
              <c:layout>
                <c:manualLayout>
                  <c:x val="0.019596587866544724"/>
                  <c:y val="-0.0273248199373483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ru-RU" sz="1600" kern="1200" baseline="0" smtId="4294967295">
                      <a:solidFill>
                        <a:schemeClr val="accent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0794639140367508"/>
                  <c:y val="-0.0099362982437014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ru-RU" sz="1600" kern="1200" baseline="0" smtId="4294967295">
                      <a:solidFill>
                        <a:schemeClr val="accent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6595368981361389"/>
                  <c:y val="-0.0248407460749149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ru-RU" sz="1600" kern="1200" baseline="0" smtId="4294967295">
                      <a:solidFill>
                        <a:schemeClr val="accent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7995126321911812"/>
                  <c:y val="-0.0198725964874029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ru-RU" sz="1600" kern="1200" baseline="0" smtId="4294967295">
                      <a:solidFill>
                        <a:schemeClr val="accent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p>
                <a:pPr algn="ctr">
                  <a:defRPr lang="ru-RU" sz="1600" b="0" i="0" u="none" strike="noStrike" kern="1200" baseline="0" smtId="4294967295">
                    <a:solidFill>
                      <a:schemeClr val="accent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3630.3</c:v>
                </c:pt>
                <c:pt idx="1">
                  <c:v>4593.3</c:v>
                </c:pt>
                <c:pt idx="2">
                  <c:v>3820.1</c:v>
                </c:pt>
                <c:pt idx="3">
                  <c:v>3058.9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99472512"/>
        <c:axId val="99474048"/>
        <c:axId val="146840192"/>
      </c:bar3DChart>
      <c:catAx>
        <c:axId val="99472512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 algn="ctr">
              <a:defRPr lang="ru-RU" sz="1600" b="0" i="0" u="none" strike="noStrike" kern="1200" baseline="0" smtId="4294967295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99474048"/>
        <c:crosses val="autoZero"/>
        <c:auto val="0"/>
        <c:lblAlgn val="ctr"/>
        <c:lblOffset/>
        <c:noMultiLvlLbl val="0"/>
      </c:catAx>
      <c:valAx>
        <c:axId val="9947404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 algn="ctr">
              <a:defRPr lang="ru-RU" sz="1600" b="0" i="0" u="none" strike="noStrike" kern="1200" baseline="0" smtId="4294967295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99472512"/>
        <c:crosses val="autoZero"/>
        <c:crossBetween val="between"/>
      </c:valAx>
      <c:serAx>
        <c:axId val="146840192"/>
        <c:scaling>
          <c:orientation/>
        </c:scaling>
        <c:delete val="0"/>
        <c:axPos val="b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74048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>
              <a:defRPr sz="2400" b="0" i="0" u="none" strike="noStrike" kern="1200" baseline="0" smtId="4294967295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348248302936554"/>
          <c:y val="0.86108195781707764"/>
          <c:w val="0.67207628488540649"/>
          <c:h val="0.080258496105670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400" b="0" i="0" u="none" strike="noStrike" kern="1200" baseline="0" smtId="4294967295">
              <a:solidFill>
                <a:schemeClr val="accent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/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  <a:effectLst/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diagrams/_rels/drawing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a="http://schemas.openxmlformats.org/drawingml/2006/main" xmlns:dgm="http://schemas.openxmlformats.org/drawingml/2006/diagram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253913F-9D56-4414-A30C-A0C6FC043AC7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9545812-695C-4858-8EB7-F96A2320D6C5}" type="parTrans" cxnId="{ED456B61-1635-4A2A-9E44-4A3C579844AF}">
      <dgm:prSet custT="1"/>
      <dgm:spPr/>
      <dgm:t>
        <a:bodyPr/>
        <a:lstStyle/>
        <a:p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4796B5F9-2971-4DC2-B076-B6C7E66E5589}">
      <dgm:prSet phldrT="[Текст]" custT="1"/>
      <dgm:spPr/>
      <dgm:t>
        <a:bodyPr/>
        <a:lstStyle/>
        <a:p>
          <a:r>
            <a:rPr lang="ru-RU" sz="1600" b="0" i="0" u="none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Положения послания Президента  Федеральному Собранию, определяющие бюджетную политику</a:t>
          </a:r>
          <a:endParaRPr lang="ru-RU" sz="1600" b="0" i="0" u="none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0C08EF-6B12-4C51-8843-C8347B15D434}" type="sibTrans" cxnId="{ED456B61-1635-4A2A-9E44-4A3C579844AF}">
      <dgm:prSet custT="1"/>
      <dgm:spPr/>
      <dgm:t>
        <a:bodyPr/>
        <a:lstStyle/>
        <a:p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D49DEEFF-1F30-40A4-8D6C-4C85C810D30D}" type="parTrans" cxnId="{C9199BDA-66FD-41B7-A0CD-69D644F29E5D}">
      <dgm:prSet/>
      <dgm:spPr/>
      <dgm:t>
        <a:bodyPr/>
        <a:lstStyle/>
        <a:p>
          <a:endParaRPr lang="ru-RU"/>
        </a:p>
      </dgm:t>
    </dgm:pt>
    <dgm:pt modelId="{BCF21057-F492-4AC0-9EBB-7F288179694C}">
      <dgm:prSet phldrT="[Текст]" custT="1"/>
      <dgm:spPr/>
      <dgm:t>
        <a:bodyPr/>
        <a:lstStyle/>
        <a:p>
          <a:r>
            <a:rPr lang="ru-RU" sz="1400" b="0" i="0" u="none" smtClean="0">
              <a:latin typeface="Times New Roman" pitchFamily="18" charset="0"/>
              <a:cs typeface="Times New Roman" pitchFamily="18" charset="0"/>
            </a:rPr>
            <a:t>Стратегические цели развития России до 2030 года</a:t>
          </a:r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3D85637A-1602-409D-B435-43357275D137}" type="sibTrans" cxnId="{C9199BDA-66FD-41B7-A0CD-69D644F29E5D}">
      <dgm:prSet/>
      <dgm:spPr/>
      <dgm:t>
        <a:bodyPr/>
        <a:lstStyle/>
        <a:p>
          <a:endParaRPr lang="ru-RU"/>
        </a:p>
      </dgm:t>
    </dgm:pt>
    <dgm:pt modelId="{C8A344A8-AFE2-45BE-8590-9CF65FB91F3A}" type="parTrans" cxnId="{F3582011-3E40-4D7E-B7F3-192D112B4492}">
      <dgm:prSet custT="1"/>
      <dgm:spPr/>
      <dgm:t>
        <a:bodyPr/>
        <a:lstStyle/>
        <a:p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1D45AEA3-6ABB-4109-9888-166F9740FAEB}">
      <dgm:prSet phldrT="[Текст]" custT="1"/>
      <dgm:spPr/>
      <dgm:t>
        <a:bodyPr/>
        <a:lstStyle/>
        <a:p>
          <a:r>
            <a:rPr lang="ru-RU" sz="1400" b="0" i="0" u="none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налоговой политики Белокалитвинского района на 20</a:t>
          </a:r>
          <a:r>
            <a:rPr lang="en-US" sz="1400" b="0" i="0" u="none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0" i="0" u="none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2-2024</a:t>
          </a:r>
          <a:r>
            <a:rPr lang="en-US" sz="1400" b="0" i="0" u="none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u="none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годы (Постановление Администрации Белокалитвинского района от </a:t>
          </a:r>
          <a:r>
            <a:rPr lang="en-US" sz="1400" b="0" i="0" u="none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0" i="0" u="none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5.11.2021     № 1830)</a:t>
          </a:r>
          <a:endParaRPr lang="ru-RU" sz="1400" b="0" i="0" u="none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9AF67B-7DB5-4F39-AD11-1882A12B88CF}" type="sibTrans" cxnId="{F3582011-3E40-4D7E-B7F3-192D112B4492}">
      <dgm:prSet custT="1"/>
      <dgm:spPr/>
      <dgm:t>
        <a:bodyPr/>
        <a:lstStyle/>
        <a:p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0A3A5515-CEC5-45FB-8A41-12CE4F5313C9}" type="parTrans" cxnId="{B56BA7AE-5BF3-4680-BEAB-59107B229C95}">
      <dgm:prSet custT="1"/>
      <dgm:spPr/>
      <dgm:t>
        <a:bodyPr/>
        <a:lstStyle/>
        <a:p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738894F3-7706-40C3-80D3-B1C5B90DE5D7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b="0" i="0" u="none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Белокалитвинского района на 20</a:t>
          </a:r>
          <a:r>
            <a:rPr lang="en-US" sz="1400" b="0" i="0" u="none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0" i="0" u="none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2-2024 годы (Распоряжение Администрации Белокалитвинского района от 13.09.2021 № 90)</a:t>
          </a:r>
          <a:endParaRPr lang="ru-RU" sz="1400" b="0" i="0" u="none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4CB9F2E-075C-44B7-82E5-A0373AD7FBA7}" type="sibTrans" cxnId="{B56BA7AE-5BF3-4680-BEAB-59107B229C95}">
      <dgm:prSet custT="1"/>
      <dgm:spPr/>
      <dgm:t>
        <a:bodyPr/>
        <a:lstStyle/>
        <a:p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505BCF87-D67F-4B9E-A38D-D86710F40CAC}" type="parTrans" cxnId="{7E4F587B-785B-4205-BC42-D47BDD08D7CD}">
      <dgm:prSet custT="1"/>
      <dgm:spPr/>
      <dgm:t>
        <a:bodyPr/>
        <a:lstStyle/>
        <a:p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84D98592-2A33-4BB4-9BDD-AE072F960582}">
      <dgm:prSet phldrT="[Текст]" custT="1"/>
      <dgm:spPr/>
      <dgm:t>
        <a:bodyPr/>
        <a:lstStyle/>
        <a:p>
          <a:r>
            <a:rPr lang="ru-RU" sz="1400" b="0" i="0" u="none" smtClean="0">
              <a:latin typeface="Times New Roman" pitchFamily="18" charset="0"/>
              <a:cs typeface="Times New Roman" pitchFamily="18" charset="0"/>
            </a:rPr>
            <a:t>Муниципальные программы Белокалитвинского района</a:t>
          </a:r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68283A42-208D-429F-A057-CD8A49004637}" type="sibTrans" cxnId="{7E4F587B-785B-4205-BC42-D47BDD08D7CD}">
      <dgm:prSet custT="1"/>
      <dgm:spPr/>
      <dgm:t>
        <a:bodyPr/>
        <a:lstStyle/>
        <a:p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09DBF55D-F97B-441B-A4B7-129570FE11F4}" type="parTrans" cxnId="{0990FE2D-9F96-4DA3-8071-B06A051B83C6}">
      <dgm:prSet custT="1"/>
      <dgm:spPr/>
      <dgm:t>
        <a:bodyPr/>
        <a:lstStyle/>
        <a:p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95208201-EB69-4665-8C80-2471CA118D75}">
      <dgm:prSet phldrT="[Текст]" custT="1"/>
      <dgm:spPr/>
      <dgm:t>
        <a:bodyPr/>
        <a:lstStyle/>
        <a:p>
          <a:r>
            <a:rPr lang="ru-RU" sz="1400" b="0" i="0" u="none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Проект областного закона «Об областном бюджете на 2022 год и на плановый период 2023 и 2024 годов»</a:t>
          </a:r>
          <a:endParaRPr lang="ru-RU" sz="1400" b="0" i="0" u="none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034220-ED76-46B4-ACAA-130C2149D090}" type="sibTrans" cxnId="{0990FE2D-9F96-4DA3-8071-B06A051B83C6}">
      <dgm:prSet custT="1"/>
      <dgm:spPr/>
      <dgm:t>
        <a:bodyPr/>
        <a:lstStyle/>
        <a:p>
          <a:endParaRPr lang="ru-RU" sz="1400" b="0" i="0" u="none">
            <a:latin typeface="Times New Roman" pitchFamily="18" charset="0"/>
            <a:cs typeface="Times New Roman" pitchFamily="18" charset="0"/>
          </a:endParaRPr>
        </a:p>
      </dgm:t>
    </dgm:pt>
    <dgm:pt modelId="{3E6F2DAC-5964-45DE-8840-F1E8918F7948}" type="pres">
      <dgm:prSet presAssocID="{9253913F-9D56-4414-A30C-A0C6FC043AC7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95520-A168-4A6A-AE81-333C8B85D41E}" type="pres">
      <dgm:prSet presAssocID="{9253913F-9D56-4414-A30C-A0C6FC043AC7}" presName="cycle"/>
      <dgm:spPr/>
      <dgm:t>
        <a:bodyPr/>
        <a:lstStyle/>
        <a:p/>
      </dgm:t>
    </dgm:pt>
    <dgm:pt modelId="{3FF107A0-0E33-4893-8244-970CB816A892}" type="pres">
      <dgm:prSet presAssocID="{4796B5F9-2971-4DC2-B076-B6C7E66E5589}" presName="nodeFirstNode" presStyleLbl="node1" presStyleCnt="6" custScaleX="104356" custScaleY="140238" custRadScaleRad="90951" custRadScaleInc="-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FDF6-358A-44BC-810B-00C6F9AE8269}" type="pres">
      <dgm:prSet presAssocID="{0C0C08EF-6B12-4C51-8843-C8347B15D434}" presName="sibTransFirstNode" presStyleLbl="bgShp" presStyleCnt="1"/>
      <dgm:spPr/>
      <dgm:t>
        <a:bodyPr/>
        <a:lstStyle/>
        <a:p>
          <a:endParaRPr lang="ru-RU"/>
        </a:p>
      </dgm:t>
    </dgm:pt>
    <dgm:pt modelId="{7AA5AE1F-A022-4358-8244-831543F11AB0}" type="pres">
      <dgm:prSet presAssocID="{BCF21057-F492-4AC0-9EBB-7F288179694C}" presName="nodeFollowingNodes" presStyleLbl="node1" presStyleIdx="1" presStyleCnt="6" custScaleX="85292" custScaleY="126913" custRadScaleRad="125328" custRadScaleInc="20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DAE7F-8E08-40B2-A137-519E2454D675}" type="pres">
      <dgm:prSet presAssocID="{1D45AEA3-6ABB-4109-9888-166F9740FAEB}" presName="nodeFollowingNodes" presStyleLbl="node1" presStyleIdx="2" presStyleCnt="6" custScaleX="87528" custScaleY="180835" custRadScaleRad="122903" custRadScaleInc="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25042-737C-4874-9094-20F97018F0A4}" type="pres">
      <dgm:prSet presAssocID="{738894F3-7706-40C3-80D3-B1C5B90DE5D7}" presName="nodeFollowingNodes" presStyleLbl="node1" presStyleIdx="3" presStyleCnt="6" custScaleX="102201" custScaleY="163422" custRadScaleRad="129831" custRadScaleInc="106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EDCE6-097C-4B91-8E5C-322C8C82FB2C}" type="pres">
      <dgm:prSet presAssocID="{84D98592-2A33-4BB4-9BDD-AE072F960582}" presName="nodeFollowingNodes" presStyleLbl="node1" presStyleIdx="4" presStyleCnt="6" custScaleX="85292" custScaleY="126913" custRadScaleRad="93547" custRadScaleInc="-119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3F8FE-0B6F-42CA-A2E4-82C488208B34}" type="pres">
      <dgm:prSet presAssocID="{95208201-EB69-4665-8C80-2471CA118D75}" presName="nodeFollowingNodes" presStyleLbl="node1" presStyleIdx="5" presStyleCnt="6" custScaleX="73567" custScaleY="150395" custRadScaleRad="128774" custRadScaleInc="-24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56B61-1635-4A2A-9E44-4A3C579844AF}" srcId="{9253913F-9D56-4414-A30C-A0C6FC043AC7}" destId="{4796B5F9-2971-4DC2-B076-B6C7E66E5589}" srcOrd="0" destOrd="0" parTransId="{F9545812-695C-4858-8EB7-F96A2320D6C5}" sibTransId="{0C0C08EF-6B12-4C51-8843-C8347B15D434}"/>
    <dgm:cxn modelId="{C9199BDA-66FD-41B7-A0CD-69D644F29E5D}" srcId="{9253913F-9D56-4414-A30C-A0C6FC043AC7}" destId="{BCF21057-F492-4AC0-9EBB-7F288179694C}" srcOrd="1" destOrd="0" parTransId="{D49DEEFF-1F30-40A4-8D6C-4C85C810D30D}" sibTransId="{3D85637A-1602-409D-B435-43357275D137}"/>
    <dgm:cxn modelId="{F3582011-3E40-4D7E-B7F3-192D112B4492}" srcId="{9253913F-9D56-4414-A30C-A0C6FC043AC7}" destId="{1D45AEA3-6ABB-4109-9888-166F9740FAEB}" srcOrd="2" destOrd="0" parTransId="{C8A344A8-AFE2-45BE-8590-9CF65FB91F3A}" sibTransId="{689AF67B-7DB5-4F39-AD11-1882A12B88CF}"/>
    <dgm:cxn modelId="{B56BA7AE-5BF3-4680-BEAB-59107B229C95}" srcId="{9253913F-9D56-4414-A30C-A0C6FC043AC7}" destId="{738894F3-7706-40C3-80D3-B1C5B90DE5D7}" srcOrd="3" destOrd="0" parTransId="{0A3A5515-CEC5-45FB-8A41-12CE4F5313C9}" sibTransId="{94CB9F2E-075C-44B7-82E5-A0373AD7FBA7}"/>
    <dgm:cxn modelId="{7E4F587B-785B-4205-BC42-D47BDD08D7CD}" srcId="{9253913F-9D56-4414-A30C-A0C6FC043AC7}" destId="{84D98592-2A33-4BB4-9BDD-AE072F960582}" srcOrd="4" destOrd="0" parTransId="{505BCF87-D67F-4B9E-A38D-D86710F40CAC}" sibTransId="{68283A42-208D-429F-A057-CD8A49004637}"/>
    <dgm:cxn modelId="{0990FE2D-9F96-4DA3-8071-B06A051B83C6}" srcId="{9253913F-9D56-4414-A30C-A0C6FC043AC7}" destId="{95208201-EB69-4665-8C80-2471CA118D75}" srcOrd="5" destOrd="0" parTransId="{09DBF55D-F97B-441B-A4B7-129570FE11F4}" sibTransId="{F7034220-ED76-46B4-ACAA-130C2149D090}"/>
    <dgm:cxn modelId="{66320067-42D7-48F2-87AA-739FE3B8F433}" type="presOf" srcId="{9253913F-9D56-4414-A30C-A0C6FC043AC7}" destId="{3E6F2DAC-5964-45DE-8840-F1E8918F7948}" srcOrd="0" destOrd="0" presId="urn:microsoft.com/office/officeart/2005/8/layout/cycle3"/>
    <dgm:cxn modelId="{672E3176-E5A1-401A-9D3B-FAA82B2EB9C7}" type="presParOf" srcId="{3E6F2DAC-5964-45DE-8840-F1E8918F7948}" destId="{FB795520-A168-4A6A-AE81-333C8B85D41E}" srcOrd="0" destOrd="0" presId="urn:microsoft.com/office/officeart/2005/8/layout/cycle3"/>
    <dgm:cxn modelId="{2ECF7BAC-FE1A-4DD5-BCE8-CEC916F2E914}" type="presParOf" srcId="{FB795520-A168-4A6A-AE81-333C8B85D41E}" destId="{3FF107A0-0E33-4893-8244-970CB816A892}" srcOrd="0" destOrd="0" presId="urn:microsoft.com/office/officeart/2005/8/layout/cycle3"/>
    <dgm:cxn modelId="{D36FC619-A2DB-4BCB-A4C4-5444E6A8E9B5}" type="presOf" srcId="{4796B5F9-2971-4DC2-B076-B6C7E66E5589}" destId="{3FF107A0-0E33-4893-8244-970CB816A892}" srcOrd="0" destOrd="0" presId="urn:microsoft.com/office/officeart/2005/8/layout/cycle3"/>
    <dgm:cxn modelId="{31051361-7680-4597-853D-3E0C040B4A8F}" type="presParOf" srcId="{FB795520-A168-4A6A-AE81-333C8B85D41E}" destId="{B030FDF6-358A-44BC-810B-00C6F9AE8269}" srcOrd="1" destOrd="0" presId="urn:microsoft.com/office/officeart/2005/8/layout/cycle3"/>
    <dgm:cxn modelId="{4917C4F3-D085-4C17-A7D9-841CDC02F3DF}" type="presOf" srcId="{0C0C08EF-6B12-4C51-8843-C8347B15D434}" destId="{B030FDF6-358A-44BC-810B-00C6F9AE8269}" srcOrd="0" destOrd="0" presId="urn:microsoft.com/office/officeart/2005/8/layout/cycle3"/>
    <dgm:cxn modelId="{160FCD21-6374-452D-B639-A38F9BAD3C88}" type="presParOf" srcId="{FB795520-A168-4A6A-AE81-333C8B85D41E}" destId="{7AA5AE1F-A022-4358-8244-831543F11AB0}" srcOrd="2" destOrd="0" presId="urn:microsoft.com/office/officeart/2005/8/layout/cycle3"/>
    <dgm:cxn modelId="{0B40A29F-F043-44BA-B3EB-4C6FBD74C2C7}" type="presOf" srcId="{BCF21057-F492-4AC0-9EBB-7F288179694C}" destId="{7AA5AE1F-A022-4358-8244-831543F11AB0}" srcOrd="0" destOrd="0" presId="urn:microsoft.com/office/officeart/2005/8/layout/cycle3"/>
    <dgm:cxn modelId="{251A6B8F-F4DE-4721-8009-913230BE8058}" type="presParOf" srcId="{FB795520-A168-4A6A-AE81-333C8B85D41E}" destId="{7EEDAE7F-8E08-40B2-A137-519E2454D675}" srcOrd="3" destOrd="0" presId="urn:microsoft.com/office/officeart/2005/8/layout/cycle3"/>
    <dgm:cxn modelId="{8CD5558E-EA16-4C8D-9C8D-9102E7B278F3}" type="presOf" srcId="{1D45AEA3-6ABB-4109-9888-166F9740FAEB}" destId="{7EEDAE7F-8E08-40B2-A137-519E2454D675}" srcOrd="0" destOrd="0" presId="urn:microsoft.com/office/officeart/2005/8/layout/cycle3"/>
    <dgm:cxn modelId="{03C377E8-5545-4BEC-ACB4-C90DDC744216}" type="presParOf" srcId="{FB795520-A168-4A6A-AE81-333C8B85D41E}" destId="{F4D25042-737C-4874-9094-20F97018F0A4}" srcOrd="4" destOrd="0" presId="urn:microsoft.com/office/officeart/2005/8/layout/cycle3"/>
    <dgm:cxn modelId="{2C31FBE3-5040-4239-AC0F-E5A13AFB4B87}" type="presOf" srcId="{738894F3-7706-40C3-80D3-B1C5B90DE5D7}" destId="{F4D25042-737C-4874-9094-20F97018F0A4}" srcOrd="0" destOrd="0" presId="urn:microsoft.com/office/officeart/2005/8/layout/cycle3"/>
    <dgm:cxn modelId="{24725745-FD41-48C9-BE70-15B141A8902C}" type="presParOf" srcId="{FB795520-A168-4A6A-AE81-333C8B85D41E}" destId="{D11EDCE6-097C-4B91-8E5C-322C8C82FB2C}" srcOrd="5" destOrd="0" presId="urn:microsoft.com/office/officeart/2005/8/layout/cycle3"/>
    <dgm:cxn modelId="{F82976C7-5CB5-4CC9-A66B-9C26B11A0E17}" type="presOf" srcId="{84D98592-2A33-4BB4-9BDD-AE072F960582}" destId="{D11EDCE6-097C-4B91-8E5C-322C8C82FB2C}" srcOrd="0" destOrd="0" presId="urn:microsoft.com/office/officeart/2005/8/layout/cycle3"/>
    <dgm:cxn modelId="{26744F7B-AF1E-4E67-A9E9-22D774029CC5}" type="presParOf" srcId="{FB795520-A168-4A6A-AE81-333C8B85D41E}" destId="{21C3F8FE-0B6F-42CA-A2E4-82C488208B34}" srcOrd="6" destOrd="0" presId="urn:microsoft.com/office/officeart/2005/8/layout/cycle3"/>
    <dgm:cxn modelId="{66F907E5-DC2C-47E3-8BF4-478C8CE9C25D}" type="presOf" srcId="{95208201-EB69-4665-8C80-2471CA118D75}" destId="{21C3F8FE-0B6F-42CA-A2E4-82C488208B3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0663BBC-99C9-4D84-80FC-0302E948E7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5BD2F3-16A8-4A89-BB95-EC47DA3FEF87}" type="parTrans" cxnId="{394F8C44-1047-46F1-A18C-8B4877BB0436}">
      <dgm:prSet/>
      <dgm:spPr/>
      <dgm:t>
        <a:bodyPr/>
        <a:lstStyle/>
        <a:p>
          <a:endParaRPr lang="ru-RU"/>
        </a:p>
      </dgm:t>
    </dgm:pt>
    <dgm:pt modelId="{1459631C-4B00-4E31-A143-779C8BB58294}">
      <dgm:prSet custT="1"/>
      <dgm:spPr>
        <a:noFill/>
      </dgm:spPr>
      <dgm:t>
        <a:bodyPr/>
        <a:lstStyle/>
        <a:p>
          <a:pPr rtl="0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Назначение и выплата единовременного пособия при всех формах устройства детей, лишенных родительского попечения, в семью</a:t>
          </a:r>
        </a:p>
        <a:p>
          <a:pPr rtl="0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год-580,6 тыс. рублей, 2023 год-603,9 тыс. рублей, 2024 год-0,0 тыс. рублей</a:t>
          </a:r>
          <a:endParaRPr lang="ru-RU" sz="16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6586E5E-A436-41D6-B855-DB26BED67051}" type="sibTrans" cxnId="{394F8C44-1047-46F1-A18C-8B4877BB0436}">
      <dgm:prSet/>
      <dgm:spPr/>
      <dgm:t>
        <a:bodyPr/>
        <a:lstStyle/>
        <a:p>
          <a:endParaRPr lang="ru-RU"/>
        </a:p>
      </dgm:t>
    </dgm:pt>
    <dgm:pt modelId="{FC8C92DC-3F68-4178-8A8B-4DD9BAF03F44}" type="pres">
      <dgm:prSet presAssocID="{00663BBC-99C9-4D84-80FC-0302E948E763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0AB98-CFB9-4BCF-A901-CCB3A8C7E12E}" type="pres">
      <dgm:prSet presAssocID="{1459631C-4B00-4E31-A143-779C8BB58294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F8C44-1047-46F1-A18C-8B4877BB0436}" srcId="{00663BBC-99C9-4D84-80FC-0302E948E763}" destId="{1459631C-4B00-4E31-A143-779C8BB58294}" srcOrd="0" destOrd="0" parTransId="{765BD2F3-16A8-4A89-BB95-EC47DA3FEF87}" sibTransId="{56586E5E-A436-41D6-B855-DB26BED67051}"/>
    <dgm:cxn modelId="{3BCAB49C-0E61-4E49-903A-5E41C21258D7}" type="presOf" srcId="{00663BBC-99C9-4D84-80FC-0302E948E763}" destId="{FC8C92DC-3F68-4178-8A8B-4DD9BAF03F44}" srcOrd="0" destOrd="0" presId="urn:microsoft.com/office/officeart/2005/8/layout/vList2"/>
    <dgm:cxn modelId="{9BBCA36A-FA0A-471C-BCA7-C823CAF92B7A}" type="presParOf" srcId="{FC8C92DC-3F68-4178-8A8B-4DD9BAF03F44}" destId="{B4B0AB98-CFB9-4BCF-A901-CCB3A8C7E12E}" srcOrd="0" destOrd="0" presId="urn:microsoft.com/office/officeart/2005/8/layout/vList2"/>
    <dgm:cxn modelId="{1A99AD86-4686-4D8C-A1F0-7151B8745750}" type="presOf" srcId="{1459631C-4B00-4E31-A143-779C8BB58294}" destId="{B4B0AB98-CFB9-4BCF-A901-CCB3A8C7E1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main"/>
    </a:ext>
  </dgm:extLst>
</dgm:dataModel>
</file>

<file path=ppt/diagrams/data1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1A89C0A-F197-47A9-B0B8-732F2FC18B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7C9F6-0DD2-47F8-9CAE-644DD08796C8}" type="parTrans" cxnId="{5B888661-1D8E-4B10-9608-4D72EF5390A4}">
      <dgm:prSet/>
      <dgm:spPr/>
      <dgm:t>
        <a:bodyPr/>
        <a:lstStyle/>
        <a:p>
          <a:endParaRPr lang="ru-RU"/>
        </a:p>
      </dgm:t>
    </dgm:pt>
    <dgm:pt modelId="{6FB52785-4092-4BC4-BDEF-9F36989BD51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Поддержка малоимущих семей, имеющих детей в виде предоставления регионального материнского капитала</a:t>
          </a:r>
        </a:p>
        <a:p>
          <a:pPr rtl="0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год-13 874,3 тыс. рублей, 2023 год-14 429,4 тыс. рублей, 2024 год-15 006,5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9AB11615-E73C-40AF-880A-78FFC452FCF6}" type="sibTrans" cxnId="{5B888661-1D8E-4B10-9608-4D72EF5390A4}">
      <dgm:prSet/>
      <dgm:spPr/>
      <dgm:t>
        <a:bodyPr/>
        <a:lstStyle/>
        <a:p>
          <a:endParaRPr lang="ru-RU"/>
        </a:p>
      </dgm:t>
    </dgm:pt>
    <dgm:pt modelId="{A6725A33-7DFA-4D5D-9CFA-871087EBA46E}" type="pres">
      <dgm:prSet presAssocID="{B1A89C0A-F197-47A9-B0B8-732F2FC18B8B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A6A4D-E305-49AB-B1C8-0BA2B35ADF06}" type="pres">
      <dgm:prSet presAssocID="{6FB52785-4092-4BC4-BDEF-9F36989BD519}" presName="parentText" presStyleLbl="node1" presStyleCnt="1" custScaleY="58993" custLinFactNeighborY="44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88661-1D8E-4B10-9608-4D72EF5390A4}" srcId="{B1A89C0A-F197-47A9-B0B8-732F2FC18B8B}" destId="{6FB52785-4092-4BC4-BDEF-9F36989BD519}" srcOrd="0" destOrd="0" parTransId="{3177C9F6-0DD2-47F8-9CAE-644DD08796C8}" sibTransId="{9AB11615-E73C-40AF-880A-78FFC452FCF6}"/>
    <dgm:cxn modelId="{EE4B44D5-3F68-4896-B6AA-076507D89BF3}" type="presOf" srcId="{B1A89C0A-F197-47A9-B0B8-732F2FC18B8B}" destId="{A6725A33-7DFA-4D5D-9CFA-871087EBA46E}" srcOrd="0" destOrd="0" presId="urn:microsoft.com/office/officeart/2005/8/layout/vList2"/>
    <dgm:cxn modelId="{290577FB-5235-455A-ADFD-875F4A10BD70}" type="presParOf" srcId="{A6725A33-7DFA-4D5D-9CFA-871087EBA46E}" destId="{4C1A6A4D-E305-49AB-B1C8-0BA2B35ADF06}" srcOrd="0" destOrd="0" presId="urn:microsoft.com/office/officeart/2005/8/layout/vList2"/>
    <dgm:cxn modelId="{EA518B5B-856B-421C-97E6-D6B15EE6FC2A}" type="presOf" srcId="{6FB52785-4092-4BC4-BDEF-9F36989BD519}" destId="{4C1A6A4D-E305-49AB-B1C8-0BA2B35ADF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855139F-B84E-4E18-AE42-D55B5869B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9C457E-044D-4B48-ACDC-413D2190DDAA}" type="parTrans" cxnId="{C6E35A52-8711-44E3-B027-F2E21EA5A979}">
      <dgm:prSet/>
      <dgm:spPr/>
      <dgm:t>
        <a:bodyPr/>
        <a:lstStyle/>
        <a:p>
          <a:endParaRPr lang="ru-RU"/>
        </a:p>
      </dgm:t>
    </dgm:pt>
    <dgm:pt modelId="{CE0FEA66-8710-46DA-96C4-FB2032BC2A4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Поддержка граждан, усыновивших (удочеривших) ребенка (детей), в виде единовременного денежного пособия</a:t>
          </a:r>
        </a:p>
        <a:p>
          <a:pPr rtl="0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год-90,0 тыс. рублей, 2023 год-90,0 тыс. рублей, 2024 год-90,0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6475225-764D-4CE0-B3E9-ADDD3E0D4165}" type="sibTrans" cxnId="{C6E35A52-8711-44E3-B027-F2E21EA5A979}">
      <dgm:prSet/>
      <dgm:spPr/>
      <dgm:t>
        <a:bodyPr/>
        <a:lstStyle/>
        <a:p>
          <a:endParaRPr lang="ru-RU"/>
        </a:p>
      </dgm:t>
    </dgm:pt>
    <dgm:pt modelId="{FA5D2848-C3FC-4269-B7FA-2ED6959A36B7}" type="pres">
      <dgm:prSet presAssocID="{0855139F-B84E-4E18-AE42-D55B5869B042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92B03-259D-4FD3-BBBD-4ECC0AB9F3FA}" type="pres">
      <dgm:prSet presAssocID="{CE0FEA66-8710-46DA-96C4-FB2032BC2A42}" presName="parentText" presStyleLbl="node1" presStyleCnt="1" custScaleY="209679" custLinFactY="77381" custLinFactNeighborX="-8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E35A52-8711-44E3-B027-F2E21EA5A979}" srcId="{0855139F-B84E-4E18-AE42-D55B5869B042}" destId="{CE0FEA66-8710-46DA-96C4-FB2032BC2A42}" srcOrd="0" destOrd="0" parTransId="{569C457E-044D-4B48-ACDC-413D2190DDAA}" sibTransId="{C6475225-764D-4CE0-B3E9-ADDD3E0D4165}"/>
    <dgm:cxn modelId="{272052B6-D0BC-42A7-B99E-A230FC33BD42}" type="presOf" srcId="{0855139F-B84E-4E18-AE42-D55B5869B042}" destId="{FA5D2848-C3FC-4269-B7FA-2ED6959A36B7}" srcOrd="0" destOrd="0" presId="urn:microsoft.com/office/officeart/2005/8/layout/vList2"/>
    <dgm:cxn modelId="{C4CECF43-C0AA-43A1-8974-A0D38AAEC63F}" type="presParOf" srcId="{FA5D2848-C3FC-4269-B7FA-2ED6959A36B7}" destId="{2F792B03-259D-4FD3-BBBD-4ECC0AB9F3FA}" srcOrd="0" destOrd="0" presId="urn:microsoft.com/office/officeart/2005/8/layout/vList2"/>
    <dgm:cxn modelId="{90871EE6-0D98-4B14-AE6A-767DE3267706}" type="presOf" srcId="{CE0FEA66-8710-46DA-96C4-FB2032BC2A42}" destId="{2F792B03-259D-4FD3-BBBD-4ECC0AB9F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1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F3550DA4-2ED0-4E8D-92AD-BE04D3C06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C22765-8A4C-488F-A8FF-31851F9AAB2C}" type="parTrans" cxnId="{445E3C45-CB7D-4259-AF24-C995E3745D89}">
      <dgm:prSet/>
      <dgm:spPr/>
      <dgm:t>
        <a:bodyPr/>
        <a:lstStyle/>
        <a:p>
          <a:endParaRPr lang="ru-RU"/>
        </a:p>
      </dgm:t>
    </dgm:pt>
    <dgm:pt modelId="{302DAF0E-5A61-49F1-9B43-1087F22A75B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Поддержка беременных женщин из малоимущих семей, кормящих матерей и детей в возрасте до 3-х лет из малоимущих семей</a:t>
          </a:r>
        </a:p>
        <a:p>
          <a:pPr rtl="0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год-286,3 тыс. рублей, 2023 год-297,8 тыс. рублей, 2024 год-309,9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D2FEC26-9BDB-44B8-824F-EB2BF30E9E7A}" type="sibTrans" cxnId="{445E3C45-CB7D-4259-AF24-C995E3745D89}">
      <dgm:prSet/>
      <dgm:spPr/>
      <dgm:t>
        <a:bodyPr/>
        <a:lstStyle/>
        <a:p>
          <a:endParaRPr lang="ru-RU"/>
        </a:p>
      </dgm:t>
    </dgm:pt>
    <dgm:pt modelId="{88025758-8663-4146-AF65-8404A627CD15}" type="pres">
      <dgm:prSet presAssocID="{F3550DA4-2ED0-4E8D-92AD-BE04D3C068E2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CDE43-A700-4035-9F18-FD32B44BFC5A}" type="pres">
      <dgm:prSet presAssocID="{302DAF0E-5A61-49F1-9B43-1087F22A75B7}" presName="parentText" presStyleLbl="node1" presStyleCnt="1" custScaleY="72202" custLinFactNeighborY="5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E3C45-CB7D-4259-AF24-C995E3745D89}" srcId="{F3550DA4-2ED0-4E8D-92AD-BE04D3C068E2}" destId="{302DAF0E-5A61-49F1-9B43-1087F22A75B7}" srcOrd="0" destOrd="0" parTransId="{C8C22765-8A4C-488F-A8FF-31851F9AAB2C}" sibTransId="{7D2FEC26-9BDB-44B8-824F-EB2BF30E9E7A}"/>
    <dgm:cxn modelId="{CA6D1356-EB6A-468A-9F6E-87E3920548F2}" type="presOf" srcId="{F3550DA4-2ED0-4E8D-92AD-BE04D3C068E2}" destId="{88025758-8663-4146-AF65-8404A627CD15}" srcOrd="0" destOrd="0" presId="urn:microsoft.com/office/officeart/2005/8/layout/vList2"/>
    <dgm:cxn modelId="{4815444E-8403-4A2E-9B18-F3D90D274D3E}" type="presParOf" srcId="{88025758-8663-4146-AF65-8404A627CD15}" destId="{D6CCDE43-A700-4035-9F18-FD32B44BFC5A}" srcOrd="0" destOrd="0" presId="urn:microsoft.com/office/officeart/2005/8/layout/vList2"/>
    <dgm:cxn modelId="{0D25A2A9-7C7A-448C-ABB6-ADF0BD037F6B}" type="presOf" srcId="{302DAF0E-5A61-49F1-9B43-1087F22A75B7}" destId="{D6CCDE43-A700-4035-9F18-FD32B44BFC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ata1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2E3F37A-4945-422C-AB5F-50DE908B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6B104-0075-486D-BB95-7FC791617A4F}" type="pres">
      <dgm:prSet presAssocID="{A2E3F37A-4945-422C-AB5F-50DE908B4E2C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7B91EF7-CDB0-40A0-A24E-8245527507AB}" type="presOf" srcId="{A2E3F37A-4945-422C-AB5F-50DE908B4E2C}" destId="{1DB6B104-0075-486D-BB95-7FC791617A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main"/>
    </a:ext>
  </dgm:extLst>
</dgm:dataModel>
</file>

<file path=ppt/diagrams/data1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F3550DA4-2ED0-4E8D-92AD-BE04D3C06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C22765-8A4C-488F-A8FF-31851F9AAB2C}" type="parTrans" cxnId="{C89AF19D-B47A-47EB-BF2C-20EC287CA926}">
      <dgm:prSet/>
      <dgm:spPr/>
      <dgm:t>
        <a:bodyPr/>
        <a:lstStyle/>
        <a:p>
          <a:endParaRPr lang="ru-RU"/>
        </a:p>
      </dgm:t>
    </dgm:pt>
    <dgm:pt modelId="{302DAF0E-5A61-49F1-9B43-1087F22A75B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Ежемесячная денежная выплата, назначаемая в случае рождения третьего ребенка или последующих детей до достижения ребенком возраста трех лет </a:t>
          </a:r>
        </a:p>
        <a:p>
          <a:pPr rtl="0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год-41 089,8 тыс. рублей, 2023 год-38 025,9 тыс. рублей, 2024 год-7 211,0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D2FEC26-9BDB-44B8-824F-EB2BF30E9E7A}" type="sibTrans" cxnId="{C89AF19D-B47A-47EB-BF2C-20EC287CA926}">
      <dgm:prSet/>
      <dgm:spPr/>
      <dgm:t>
        <a:bodyPr/>
        <a:lstStyle/>
        <a:p>
          <a:endParaRPr lang="ru-RU"/>
        </a:p>
      </dgm:t>
    </dgm:pt>
    <dgm:pt modelId="{88025758-8663-4146-AF65-8404A627CD15}" type="pres">
      <dgm:prSet presAssocID="{F3550DA4-2ED0-4E8D-92AD-BE04D3C068E2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CDE43-A700-4035-9F18-FD32B44BFC5A}" type="pres">
      <dgm:prSet presAssocID="{302DAF0E-5A61-49F1-9B43-1087F22A75B7}" presName="parentText" presStyleLbl="node1" presStyleCnt="1" custScaleY="72045" custLinFactNeighborY="-3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AF19D-B47A-47EB-BF2C-20EC287CA926}" srcId="{F3550DA4-2ED0-4E8D-92AD-BE04D3C068E2}" destId="{302DAF0E-5A61-49F1-9B43-1087F22A75B7}" srcOrd="0" destOrd="0" parTransId="{C8C22765-8A4C-488F-A8FF-31851F9AAB2C}" sibTransId="{7D2FEC26-9BDB-44B8-824F-EB2BF30E9E7A}"/>
    <dgm:cxn modelId="{D2A7B800-C435-4D5E-BBBA-CACAE2BBBDB0}" type="presOf" srcId="{F3550DA4-2ED0-4E8D-92AD-BE04D3C068E2}" destId="{88025758-8663-4146-AF65-8404A627CD15}" srcOrd="0" destOrd="0" presId="urn:microsoft.com/office/officeart/2005/8/layout/vList2"/>
    <dgm:cxn modelId="{05712AF7-6847-4E14-9A93-19CC336E0CD6}" type="presParOf" srcId="{88025758-8663-4146-AF65-8404A627CD15}" destId="{D6CCDE43-A700-4035-9F18-FD32B44BFC5A}" srcOrd="0" destOrd="0" presId="urn:microsoft.com/office/officeart/2005/8/layout/vList2"/>
    <dgm:cxn modelId="{968BB643-C0DD-4775-9A53-4059DFDE7604}" type="presOf" srcId="{302DAF0E-5A61-49F1-9B43-1087F22A75B7}" destId="{D6CCDE43-A700-4035-9F18-FD32B44BFC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main"/>
    </a:ext>
  </dgm:extLst>
</dgm:dataModel>
</file>

<file path=ppt/diagrams/data1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855139F-B84E-4E18-AE42-D55B5869B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9C457E-044D-4B48-ACDC-413D2190DDAA}" type="parTrans" cxnId="{6D913363-7C02-4432-86B8-E898ED2C0206}">
      <dgm:prSet/>
      <dgm:spPr/>
      <dgm:t>
        <a:bodyPr/>
        <a:lstStyle/>
        <a:p>
          <a:endParaRPr lang="ru-RU"/>
        </a:p>
      </dgm:t>
    </dgm:pt>
    <dgm:pt modelId="{CE0FEA66-8710-46DA-96C4-FB2032BC2A4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Оплата жилищно-коммунальных услуг отдельным категориям граждан</a:t>
          </a:r>
        </a:p>
        <a:p>
          <a:pPr rtl="0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год-61 590,7 тыс. рублей, 2023 год-61 587,8 тыс. рублей, 2024 год-0,0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6475225-764D-4CE0-B3E9-ADDD3E0D4165}" type="sibTrans" cxnId="{6D913363-7C02-4432-86B8-E898ED2C0206}">
      <dgm:prSet/>
      <dgm:spPr/>
      <dgm:t>
        <a:bodyPr/>
        <a:lstStyle/>
        <a:p>
          <a:endParaRPr lang="ru-RU"/>
        </a:p>
      </dgm:t>
    </dgm:pt>
    <dgm:pt modelId="{FA5D2848-C3FC-4269-B7FA-2ED6959A36B7}" type="pres">
      <dgm:prSet presAssocID="{0855139F-B84E-4E18-AE42-D55B5869B042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92B03-259D-4FD3-BBBD-4ECC0AB9F3FA}" type="pres">
      <dgm:prSet presAssocID="{CE0FEA66-8710-46DA-96C4-FB2032BC2A42}" presName="parentText" presStyleLbl="node1" presStyleCnt="1" custScaleY="303928" custLinFactNeighborY="30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13363-7C02-4432-86B8-E898ED2C0206}" srcId="{0855139F-B84E-4E18-AE42-D55B5869B042}" destId="{CE0FEA66-8710-46DA-96C4-FB2032BC2A42}" srcOrd="0" destOrd="0" parTransId="{569C457E-044D-4B48-ACDC-413D2190DDAA}" sibTransId="{C6475225-764D-4CE0-B3E9-ADDD3E0D4165}"/>
    <dgm:cxn modelId="{1F2ADC86-017C-43EA-86FD-653CE55DA0E7}" type="presOf" srcId="{0855139F-B84E-4E18-AE42-D55B5869B042}" destId="{FA5D2848-C3FC-4269-B7FA-2ED6959A36B7}" srcOrd="0" destOrd="0" presId="urn:microsoft.com/office/officeart/2005/8/layout/vList2"/>
    <dgm:cxn modelId="{D716EADE-DE8A-40DC-88DC-63B4ED33D9C2}" type="presParOf" srcId="{FA5D2848-C3FC-4269-B7FA-2ED6959A36B7}" destId="{2F792B03-259D-4FD3-BBBD-4ECC0AB9F3FA}" srcOrd="0" destOrd="0" presId="urn:microsoft.com/office/officeart/2005/8/layout/vList2"/>
    <dgm:cxn modelId="{966CA7C6-746A-4234-8350-87F6647B39CA}" type="presOf" srcId="{CE0FEA66-8710-46DA-96C4-FB2032BC2A42}" destId="{2F792B03-259D-4FD3-BBBD-4ECC0AB9F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main"/>
    </a:ext>
  </dgm:extLst>
</dgm:dataModel>
</file>

<file path=ppt/diagrams/data1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1A89C0A-F197-47A9-B0B8-732F2FC18B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7C9F6-0DD2-47F8-9CAE-644DD08796C8}" type="parTrans" cxnId="{BC775CCA-2DD7-4817-9F52-CFDF21530E1D}">
      <dgm:prSet/>
      <dgm:spPr/>
      <dgm:t>
        <a:bodyPr/>
        <a:lstStyle/>
        <a:p>
          <a:endParaRPr lang="ru-RU"/>
        </a:p>
      </dgm:t>
    </dgm:pt>
    <dgm:pt modelId="{6FB52785-4092-4BC4-BDEF-9F36989BD51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Ежемесячные выплаты на детей в возрасте от трех до семи лет</a:t>
          </a:r>
        </a:p>
        <a:p>
          <a:pPr rtl="0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год-193 140,5 тыс. рублей, 2023 год-195 117,2 тыс. рублей, 2024 год-35 950,3 тыс. рублей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9AB11615-E73C-40AF-880A-78FFC452FCF6}" type="sibTrans" cxnId="{BC775CCA-2DD7-4817-9F52-CFDF21530E1D}">
      <dgm:prSet/>
      <dgm:spPr/>
      <dgm:t>
        <a:bodyPr/>
        <a:lstStyle/>
        <a:p>
          <a:endParaRPr lang="ru-RU"/>
        </a:p>
      </dgm:t>
    </dgm:pt>
    <dgm:pt modelId="{A6725A33-7DFA-4D5D-9CFA-871087EBA46E}" type="pres">
      <dgm:prSet presAssocID="{B1A89C0A-F197-47A9-B0B8-732F2FC18B8B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A6A4D-E305-49AB-B1C8-0BA2B35ADF06}" type="pres">
      <dgm:prSet presAssocID="{6FB52785-4092-4BC4-BDEF-9F36989BD519}" presName="parentText" presStyleLbl="node1" presStyleCnt="1" custScaleY="58993" custLinFactNeighborY="44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75CCA-2DD7-4817-9F52-CFDF21530E1D}" srcId="{B1A89C0A-F197-47A9-B0B8-732F2FC18B8B}" destId="{6FB52785-4092-4BC4-BDEF-9F36989BD519}" srcOrd="0" destOrd="0" parTransId="{3177C9F6-0DD2-47F8-9CAE-644DD08796C8}" sibTransId="{9AB11615-E73C-40AF-880A-78FFC452FCF6}"/>
    <dgm:cxn modelId="{D2042442-789A-4BDC-AEE5-B841154274C0}" type="presOf" srcId="{B1A89C0A-F197-47A9-B0B8-732F2FC18B8B}" destId="{A6725A33-7DFA-4D5D-9CFA-871087EBA46E}" srcOrd="0" destOrd="0" presId="urn:microsoft.com/office/officeart/2005/8/layout/vList2"/>
    <dgm:cxn modelId="{BFE6609B-3957-4D99-8928-635F4D316CC9}" type="presParOf" srcId="{A6725A33-7DFA-4D5D-9CFA-871087EBA46E}" destId="{4C1A6A4D-E305-49AB-B1C8-0BA2B35ADF06}" srcOrd="0" destOrd="0" presId="urn:microsoft.com/office/officeart/2005/8/layout/vList2"/>
    <dgm:cxn modelId="{5D85180E-9EC0-472D-BEE4-1065F75B5DA7}" type="presOf" srcId="{6FB52785-4092-4BC4-BDEF-9F36989BD519}" destId="{4C1A6A4D-E305-49AB-B1C8-0BA2B35ADF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main"/>
    </a:ext>
  </dgm:extLst>
</dgm:dataModel>
</file>

<file path=ppt/diagrams/data1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1359E30-6C61-4859-A2A6-7B47EFE940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594B2A-AA71-4B3A-8EC4-751BFD94331C}" type="parTrans" cxnId="{441CFE37-7FF8-41C6-AA27-3709101A69DA}">
      <dgm:prSet/>
      <dgm:spPr/>
      <dgm:t>
        <a:bodyPr/>
        <a:lstStyle/>
        <a:p>
          <a:endParaRPr lang="ru-RU"/>
        </a:p>
      </dgm:t>
    </dgm:pt>
    <dgm:pt modelId="{730B0995-1463-4FCF-A819-EBB7F54BB6F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Поддержка детей-сирот и детей, оставшихся без попечения родителей, лиц из числа детей-сирот, оставшихся без попечения родителей</a:t>
          </a:r>
        </a:p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год-30 020,7 тыс. рублей, 2023 год-31 211,0 тыс. рублей, 2024 год-32 448,4 тыс. рублей</a:t>
          </a:r>
          <a:endParaRPr lang="ru-RU" sz="1600" b="1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5DEE10-2545-4946-92CF-14048ABCEE55}" type="sibTrans" cxnId="{441CFE37-7FF8-41C6-AA27-3709101A69DA}">
      <dgm:prSet/>
      <dgm:spPr/>
      <dgm:t>
        <a:bodyPr/>
        <a:lstStyle/>
        <a:p>
          <a:endParaRPr lang="ru-RU"/>
        </a:p>
      </dgm:t>
    </dgm:pt>
    <dgm:pt modelId="{25A922DE-B9B6-4B5A-BB3E-3D825D425955}" type="pres">
      <dgm:prSet presAssocID="{71359E30-6C61-4859-A2A6-7B47EFE9406E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E089B-2104-4524-9334-3DF3B1F2AC34}" type="pres">
      <dgm:prSet presAssocID="{730B0995-1463-4FCF-A819-EBB7F54BB6F0}" presName="parentText" presStyleLbl="node1" presStyleCnt="1" custScaleY="650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1CFE37-7FF8-41C6-AA27-3709101A69DA}" srcId="{71359E30-6C61-4859-A2A6-7B47EFE9406E}" destId="{730B0995-1463-4FCF-A819-EBB7F54BB6F0}" srcOrd="0" destOrd="0" parTransId="{A2594B2A-AA71-4B3A-8EC4-751BFD94331C}" sibTransId="{DE5DEE10-2545-4946-92CF-14048ABCEE55}"/>
    <dgm:cxn modelId="{1A297A28-9604-40FB-A2B6-CCB08083C091}" type="presOf" srcId="{71359E30-6C61-4859-A2A6-7B47EFE9406E}" destId="{25A922DE-B9B6-4B5A-BB3E-3D825D425955}" srcOrd="0" destOrd="0" presId="urn:microsoft.com/office/officeart/2005/8/layout/vList2"/>
    <dgm:cxn modelId="{75C8DD3C-4706-4B1A-8B99-2C8055880960}" type="presParOf" srcId="{25A922DE-B9B6-4B5A-BB3E-3D825D425955}" destId="{372E089B-2104-4524-9334-3DF3B1F2AC34}" srcOrd="0" destOrd="0" presId="urn:microsoft.com/office/officeart/2005/8/layout/vList2"/>
    <dgm:cxn modelId="{895609E4-98FF-49D5-9AD3-B22AD9FC592F}" type="presOf" srcId="{730B0995-1463-4FCF-A819-EBB7F54BB6F0}" destId="{372E089B-2104-4524-9334-3DF3B1F2AC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35B0CB2-333C-444B-AAC9-A80E85FD35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81316-846E-4D7E-9439-A09855023B86}" type="parTrans" cxnId="{2E52F433-5397-4F44-BFE9-82E0EDB0CE59}">
      <dgm:prSet/>
      <dgm:spPr/>
      <dgm:t>
        <a:bodyPr/>
        <a:lstStyle/>
        <a:p>
          <a:endParaRPr lang="ru-RU"/>
        </a:p>
      </dgm:t>
    </dgm:pt>
    <dgm:pt modelId="{0F2A44DB-6EBE-44BA-A176-F8638535832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Предоставление жилых помещений детям-сиротам и детям, оставшимся без попечения родителей, лиц из числа детей-сирот, оставшихся без попечения родителей по договорам найма специализированных жилых помещений</a:t>
          </a:r>
        </a:p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год-23 166,0 тыс. рублей, 2023 год-20 077,2 тыс. рублей, 2024 год-20 077,2 тыс. рублей</a:t>
          </a:r>
          <a:endParaRPr lang="ru-RU" sz="16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33D3AF-976A-4549-95DE-637C7DF1AD20}" type="sibTrans" cxnId="{2E52F433-5397-4F44-BFE9-82E0EDB0CE59}">
      <dgm:prSet/>
      <dgm:spPr/>
      <dgm:t>
        <a:bodyPr/>
        <a:lstStyle/>
        <a:p>
          <a:endParaRPr lang="ru-RU"/>
        </a:p>
      </dgm:t>
    </dgm:pt>
    <dgm:pt modelId="{49DCD380-FF52-4CAA-BB4C-88AA6C5A4315}" type="pres">
      <dgm:prSet presAssocID="{D35B0CB2-333C-444B-AAC9-A80E85FD35B2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21909-7C73-45C7-B243-3B841B0EA9B1}" type="pres">
      <dgm:prSet presAssocID="{0F2A44DB-6EBE-44BA-A176-F8638535832F}" presName="parentText" presStyleLbl="node1" presStyleCnt="1" custScaleY="406293" custLinFactNeighborX="-2060" custLinFactNeighborY="-40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2F433-5397-4F44-BFE9-82E0EDB0CE59}" srcId="{D35B0CB2-333C-444B-AAC9-A80E85FD35B2}" destId="{0F2A44DB-6EBE-44BA-A176-F8638535832F}" srcOrd="0" destOrd="0" parTransId="{B6881316-846E-4D7E-9439-A09855023B86}" sibTransId="{9833D3AF-976A-4549-95DE-637C7DF1AD20}"/>
    <dgm:cxn modelId="{A827AC71-DACF-43A2-B375-242871CD4D9B}" type="presOf" srcId="{D35B0CB2-333C-444B-AAC9-A80E85FD35B2}" destId="{49DCD380-FF52-4CAA-BB4C-88AA6C5A4315}" srcOrd="0" destOrd="0" presId="urn:microsoft.com/office/officeart/2005/8/layout/vList2"/>
    <dgm:cxn modelId="{B537F1C1-DFC1-411E-877D-0BE15EBDAEF6}" type="presParOf" srcId="{49DCD380-FF52-4CAA-BB4C-88AA6C5A4315}" destId="{01821909-7C73-45C7-B243-3B841B0EA9B1}" srcOrd="0" destOrd="0" presId="urn:microsoft.com/office/officeart/2005/8/layout/vList2"/>
    <dgm:cxn modelId="{70934C6A-2C86-4703-98BF-D65FD5640573}" type="presOf" srcId="{0F2A44DB-6EBE-44BA-A176-F8638535832F}" destId="{01821909-7C73-45C7-B243-3B841B0EA9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EA9CA16-7FA0-460B-9B6D-07BD988119A9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BE0D5EF-4DA0-418D-B93F-7DC6E4C726C6}" type="parTrans" cxnId="{37EDC5D8-D35E-4697-A7C5-97AA45674CC7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6E69C05-9E08-4011-836C-F1D9A5AD0A17}">
      <dgm:prSet phldrT="[Текст]"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636972E-B731-4326-8183-91C2D6108775}" type="parTrans" cxnId="{7D61B29A-079A-4E08-B763-59BA0852CA8F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7930F24-494F-402C-AFC8-EE167A82C55D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Сохранение населения, здоровье и благополучие людей</a:t>
          </a:r>
          <a:endParaRPr lang="ru-RU" sz="160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F8A4E18-6722-48A3-831D-6C2102C9E10F}" type="sibTrans" cxnId="{7D61B29A-079A-4E08-B763-59BA0852CA8F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EF0CA85-D46B-4878-8CBD-F86A200F507A}" type="sibTrans" cxnId="{37EDC5D8-D35E-4697-A7C5-97AA45674CC7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6FA9B04-E175-4AF4-9204-92EC1202DFEA}" type="parTrans" cxnId="{AF4525F5-9F2C-4114-AE20-9AB30B6C3E69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0BB173B-6C48-4300-A101-23971714EC3A}">
      <dgm:prSet phldrT="[Текст]"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8248495-0880-4FC4-A593-0A64B0543816}" type="parTrans" cxnId="{FAAE5A60-44DD-450B-B192-1A051B3E8E97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724B780-55D9-45FB-8DA8-61EAC5AE20C9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Возможности для самореализации и развития талантов</a:t>
          </a:r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6A8941-BD09-41EE-9C26-C993A353EFD5}" type="sibTrans" cxnId="{FAAE5A60-44DD-450B-B192-1A051B3E8E97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3EADA7E-EE0D-41E6-BCF4-365CAC7C26B4}" type="sibTrans" cxnId="{AF4525F5-9F2C-4114-AE20-9AB30B6C3E69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33D3304-2150-499A-A66B-8C7F0FF23918}" type="parTrans" cxnId="{A43D8066-9FA7-4C37-85E4-F2234F0D00CE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D3B058D-2EBB-4007-8511-AA50BB337C39}">
      <dgm:prSet phldrT="[Текст]"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4834845-9CAB-41BA-87A3-5C6B33C7968F}" type="parTrans" cxnId="{3E5BC750-312E-4A68-A50E-E7524EE80708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C30660B-52EA-4ED5-8CE5-40710F09FA7A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Комфортная и безопасная среда для жизни</a:t>
          </a:r>
          <a:endParaRPr lang="ru-RU" sz="160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06E0856-1D82-4EB6-BAF4-8A5644A7B093}" type="sibTrans" cxnId="{3E5BC750-312E-4A68-A50E-E7524EE80708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FDB50BB-3D84-4923-9B1D-425F7F5C43A1}" type="sibTrans" cxnId="{A43D8066-9FA7-4C37-85E4-F2234F0D00CE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0B8A7A5-61F7-43EC-A102-B838F98E1595}" type="parTrans" cxnId="{20CFC650-8164-45B2-A8FE-689C37EE3749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3A1F1BF-C8A6-4BE1-AB05-9CA5E3479818}">
      <dgm:prSet phldrT="[Текст]"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ED7857-0F29-47D9-BC9A-E0CFDD444058}" type="parTrans" cxnId="{82093CC5-7400-4B30-9D3C-22162B64ADB7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1D298CE-8005-454F-8702-ECB17EBC38DA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Достойный эффективный труд и успешное предпринимательство</a:t>
          </a:r>
          <a:endParaRPr lang="ru-RU" sz="160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41259BA-672D-4435-8E92-725EFD991B9F}" type="sibTrans" cxnId="{82093CC5-7400-4B30-9D3C-22162B64ADB7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B6929E1-8151-44DF-AF3E-0D286EB65AEB}" type="sibTrans" cxnId="{20CFC650-8164-45B2-A8FE-689C37EE3749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6F7B15D-2CA7-47F8-8D46-5662EE960886}" type="parTrans" cxnId="{A6CB99E2-F47C-48D8-B976-1BE018018E2B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84AA8FE-E2B8-4237-B3D7-753AD8BC61B6}">
      <dgm:prSet phldrT="[Текст]"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BDD6589-B189-4D5A-B032-A90A62CBF295}" type="parTrans" cxnId="{7773F93D-7874-4DD3-BBE6-B815CF292FC2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DA454D5-B29D-4F4C-A2EF-1E5319AA6BB7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Цифровая трансформация</a:t>
          </a:r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E50C71-7C63-45AB-B3B1-A8F76101703C}" type="sibTrans" cxnId="{7773F93D-7874-4DD3-BBE6-B815CF292FC2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3E90147-D850-4222-B62B-91E90BFAE1DE}" type="sibTrans" cxnId="{A6CB99E2-F47C-48D8-B976-1BE018018E2B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855F789-F2B4-47E1-A93A-976B86E46547}" type="pres">
      <dgm:prSet presAssocID="{1EA9CA16-7FA0-460B-9B6D-07BD988119A9}" presName="linearFlow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48B971-ECB8-4F9F-B37B-CA572431F666}" type="pres">
      <dgm:prSet presAssocID="{96E69C05-9E08-4011-836C-F1D9A5AD0A17}" presName="composite"/>
      <dgm:spPr/>
      <dgm:t>
        <a:bodyPr/>
        <a:lstStyle/>
        <a:p/>
      </dgm:t>
    </dgm:pt>
    <dgm:pt modelId="{C0BC7E8F-C521-4F20-8892-A32CEF302BE9}" type="pres">
      <dgm:prSet presAssocID="{96E69C05-9E08-4011-836C-F1D9A5AD0A17}" presName="parentText" presStyleLbl="alignNode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602EF-002B-45F6-A2B8-3E14A7F85477}" type="pres">
      <dgm:prSet presAssocID="{96E69C05-9E08-4011-836C-F1D9A5AD0A17}" presName="descendantText" presStyleLbl="alignAcc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5A355-C525-44C4-9EE4-9DECEC7F35A7}" type="pres">
      <dgm:prSet presAssocID="{1EF0CA85-D46B-4878-8CBD-F86A200F507A}" presName="sp"/>
      <dgm:spPr/>
      <dgm:t>
        <a:bodyPr/>
        <a:lstStyle/>
        <a:p/>
      </dgm:t>
    </dgm:pt>
    <dgm:pt modelId="{9115BC38-0CCB-4247-ADAD-04DED859AED5}" type="pres">
      <dgm:prSet presAssocID="{90BB173B-6C48-4300-A101-23971714EC3A}" presName="composite"/>
      <dgm:spPr/>
      <dgm:t>
        <a:bodyPr/>
        <a:lstStyle/>
        <a:p/>
      </dgm:t>
    </dgm:pt>
    <dgm:pt modelId="{1E629F60-8789-4D69-B557-7B89B88AFFC3}" type="pres">
      <dgm:prSet presAssocID="{90BB173B-6C48-4300-A101-23971714EC3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0D351-77DD-4EAA-956E-D7CC5716D4F1}" type="pres">
      <dgm:prSet presAssocID="{90BB173B-6C48-4300-A101-23971714EC3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467CF-99AA-4E7E-A8C4-0C73C75A3CDB}" type="pres">
      <dgm:prSet presAssocID="{B3EADA7E-EE0D-41E6-BCF4-365CAC7C26B4}" presName="sp"/>
      <dgm:spPr/>
      <dgm:t>
        <a:bodyPr/>
        <a:lstStyle/>
        <a:p/>
      </dgm:t>
    </dgm:pt>
    <dgm:pt modelId="{FBC83879-76E3-4A26-BEC5-AD7648962EB2}" type="pres">
      <dgm:prSet presAssocID="{7D3B058D-2EBB-4007-8511-AA50BB337C39}" presName="composite"/>
      <dgm:spPr/>
      <dgm:t>
        <a:bodyPr/>
        <a:lstStyle/>
        <a:p/>
      </dgm:t>
    </dgm:pt>
    <dgm:pt modelId="{150136FB-215D-4B48-85F2-D9CCFAA6ED07}" type="pres">
      <dgm:prSet presAssocID="{7D3B058D-2EBB-4007-8511-AA50BB337C3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396BA-4D87-4B61-9B4C-C7CDAED71CD4}" type="pres">
      <dgm:prSet presAssocID="{7D3B058D-2EBB-4007-8511-AA50BB337C3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DBCFE-843C-423B-BCCB-C0B929E84877}" type="pres">
      <dgm:prSet presAssocID="{BFDB50BB-3D84-4923-9B1D-425F7F5C43A1}" presName="sp"/>
      <dgm:spPr/>
      <dgm:t>
        <a:bodyPr/>
        <a:lstStyle/>
        <a:p/>
      </dgm:t>
    </dgm:pt>
    <dgm:pt modelId="{763B6E92-C71A-4639-B372-375E8E9DE359}" type="pres">
      <dgm:prSet presAssocID="{C3A1F1BF-C8A6-4BE1-AB05-9CA5E3479818}" presName="composite"/>
      <dgm:spPr/>
      <dgm:t>
        <a:bodyPr/>
        <a:lstStyle/>
        <a:p/>
      </dgm:t>
    </dgm:pt>
    <dgm:pt modelId="{298CF710-443E-46DB-A261-5D7EE82D1D83}" type="pres">
      <dgm:prSet presAssocID="{C3A1F1BF-C8A6-4BE1-AB05-9CA5E347981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2BD00-77E3-4810-AB65-F49BC3AA7C4F}" type="pres">
      <dgm:prSet presAssocID="{C3A1F1BF-C8A6-4BE1-AB05-9CA5E347981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9D0A1-0F31-4629-B405-C7B8C1C19580}" type="pres">
      <dgm:prSet presAssocID="{1B6929E1-8151-44DF-AF3E-0D286EB65AEB}" presName="sp"/>
      <dgm:spPr/>
      <dgm:t>
        <a:bodyPr/>
        <a:lstStyle/>
        <a:p/>
      </dgm:t>
    </dgm:pt>
    <dgm:pt modelId="{4745C638-B308-47BD-93A0-6F055D82EB87}" type="pres">
      <dgm:prSet presAssocID="{484AA8FE-E2B8-4237-B3D7-753AD8BC61B6}" presName="composite"/>
      <dgm:spPr/>
      <dgm:t>
        <a:bodyPr/>
        <a:lstStyle/>
        <a:p/>
      </dgm:t>
    </dgm:pt>
    <dgm:pt modelId="{B52E08AB-C777-4DEA-88A4-2A602ED8C5F1}" type="pres">
      <dgm:prSet presAssocID="{484AA8FE-E2B8-4237-B3D7-753AD8BC61B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A22BC-3AEE-4E63-B333-6D9355A019B2}" type="pres">
      <dgm:prSet presAssocID="{484AA8FE-E2B8-4237-B3D7-753AD8BC61B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DC5D8-D35E-4697-A7C5-97AA45674CC7}" srcId="{1EA9CA16-7FA0-460B-9B6D-07BD988119A9}" destId="{96E69C05-9E08-4011-836C-F1D9A5AD0A17}" srcOrd="0" destOrd="0" parTransId="{1BE0D5EF-4DA0-418D-B93F-7DC6E4C726C6}" sibTransId="{1EF0CA85-D46B-4878-8CBD-F86A200F507A}"/>
    <dgm:cxn modelId="{7D61B29A-079A-4E08-B763-59BA0852CA8F}" srcId="{96E69C05-9E08-4011-836C-F1D9A5AD0A17}" destId="{A7930F24-494F-402C-AFC8-EE167A82C55D}" srcOrd="0" destOrd="0" parTransId="{3636972E-B731-4326-8183-91C2D6108775}" sibTransId="{9F8A4E18-6722-48A3-831D-6C2102C9E10F}"/>
    <dgm:cxn modelId="{AF4525F5-9F2C-4114-AE20-9AB30B6C3E69}" srcId="{1EA9CA16-7FA0-460B-9B6D-07BD988119A9}" destId="{90BB173B-6C48-4300-A101-23971714EC3A}" srcOrd="1" destOrd="0" parTransId="{D6FA9B04-E175-4AF4-9204-92EC1202DFEA}" sibTransId="{B3EADA7E-EE0D-41E6-BCF4-365CAC7C26B4}"/>
    <dgm:cxn modelId="{FAAE5A60-44DD-450B-B192-1A051B3E8E97}" srcId="{90BB173B-6C48-4300-A101-23971714EC3A}" destId="{8724B780-55D9-45FB-8DA8-61EAC5AE20C9}" srcOrd="0" destOrd="0" parTransId="{48248495-0880-4FC4-A593-0A64B0543816}" sibTransId="{9E6A8941-BD09-41EE-9C26-C993A353EFD5}"/>
    <dgm:cxn modelId="{A43D8066-9FA7-4C37-85E4-F2234F0D00CE}" srcId="{1EA9CA16-7FA0-460B-9B6D-07BD988119A9}" destId="{7D3B058D-2EBB-4007-8511-AA50BB337C39}" srcOrd="2" destOrd="0" parTransId="{433D3304-2150-499A-A66B-8C7F0FF23918}" sibTransId="{BFDB50BB-3D84-4923-9B1D-425F7F5C43A1}"/>
    <dgm:cxn modelId="{3E5BC750-312E-4A68-A50E-E7524EE80708}" srcId="{7D3B058D-2EBB-4007-8511-AA50BB337C39}" destId="{2C30660B-52EA-4ED5-8CE5-40710F09FA7A}" srcOrd="0" destOrd="0" parTransId="{B4834845-9CAB-41BA-87A3-5C6B33C7968F}" sibTransId="{D06E0856-1D82-4EB6-BAF4-8A5644A7B093}"/>
    <dgm:cxn modelId="{20CFC650-8164-45B2-A8FE-689C37EE3749}" srcId="{1EA9CA16-7FA0-460B-9B6D-07BD988119A9}" destId="{C3A1F1BF-C8A6-4BE1-AB05-9CA5E3479818}" srcOrd="3" destOrd="0" parTransId="{20B8A7A5-61F7-43EC-A102-B838F98E1595}" sibTransId="{1B6929E1-8151-44DF-AF3E-0D286EB65AEB}"/>
    <dgm:cxn modelId="{82093CC5-7400-4B30-9D3C-22162B64ADB7}" srcId="{C3A1F1BF-C8A6-4BE1-AB05-9CA5E3479818}" destId="{91D298CE-8005-454F-8702-ECB17EBC38DA}" srcOrd="0" destOrd="0" parTransId="{6AED7857-0F29-47D9-BC9A-E0CFDD444058}" sibTransId="{641259BA-672D-4435-8E92-725EFD991B9F}"/>
    <dgm:cxn modelId="{A6CB99E2-F47C-48D8-B976-1BE018018E2B}" srcId="{1EA9CA16-7FA0-460B-9B6D-07BD988119A9}" destId="{484AA8FE-E2B8-4237-B3D7-753AD8BC61B6}" srcOrd="4" destOrd="0" parTransId="{06F7B15D-2CA7-47F8-8D46-5662EE960886}" sibTransId="{B3E90147-D850-4222-B62B-91E90BFAE1DE}"/>
    <dgm:cxn modelId="{7773F93D-7874-4DD3-BBE6-B815CF292FC2}" srcId="{484AA8FE-E2B8-4237-B3D7-753AD8BC61B6}" destId="{4DA454D5-B29D-4F4C-A2EF-1E5319AA6BB7}" srcOrd="0" destOrd="0" parTransId="{4BDD6589-B189-4D5A-B032-A90A62CBF295}" sibTransId="{F1E50C71-7C63-45AB-B3B1-A8F76101703C}"/>
    <dgm:cxn modelId="{6D48441A-4951-4BA7-9795-EF41969CDBAB}" type="presOf" srcId="{1EA9CA16-7FA0-460B-9B6D-07BD988119A9}" destId="{8855F789-F2B4-47E1-A93A-976B86E46547}" srcOrd="0" destOrd="0" presId="urn:microsoft.com/office/officeart/2005/8/layout/chevron2"/>
    <dgm:cxn modelId="{A6D65EA1-3E0A-43AA-8DE9-366F146E663C}" type="presParOf" srcId="{8855F789-F2B4-47E1-A93A-976B86E46547}" destId="{4548B971-ECB8-4F9F-B37B-CA572431F666}" srcOrd="0" destOrd="0" presId="urn:microsoft.com/office/officeart/2005/8/layout/chevron2"/>
    <dgm:cxn modelId="{4CB6C3EF-AA65-4D9B-8E55-3C7B20988662}" type="presParOf" srcId="{4548B971-ECB8-4F9F-B37B-CA572431F666}" destId="{C0BC7E8F-C521-4F20-8892-A32CEF302BE9}" srcOrd="0" destOrd="0" presId="urn:microsoft.com/office/officeart/2005/8/layout/chevron2"/>
    <dgm:cxn modelId="{1B01B5B7-89E9-4566-AD23-AFE944AC33BF}" type="presOf" srcId="{96E69C05-9E08-4011-836C-F1D9A5AD0A17}" destId="{C0BC7E8F-C521-4F20-8892-A32CEF302BE9}" srcOrd="0" destOrd="0" presId="urn:microsoft.com/office/officeart/2005/8/layout/chevron2"/>
    <dgm:cxn modelId="{26F6AD51-F9F3-45D4-8801-F902916CDC25}" type="presParOf" srcId="{4548B971-ECB8-4F9F-B37B-CA572431F666}" destId="{DA0602EF-002B-45F6-A2B8-3E14A7F85477}" srcOrd="1" destOrd="0" presId="urn:microsoft.com/office/officeart/2005/8/layout/chevron2"/>
    <dgm:cxn modelId="{E3D0329D-4B78-417A-99EF-E70BF4AF46DB}" type="presOf" srcId="{A7930F24-494F-402C-AFC8-EE167A82C55D}" destId="{DA0602EF-002B-45F6-A2B8-3E14A7F85477}" srcOrd="0" destOrd="0" presId="urn:microsoft.com/office/officeart/2005/8/layout/chevron2"/>
    <dgm:cxn modelId="{5239C5BE-A9BF-4C56-9AC3-419284EAF24D}" type="presParOf" srcId="{8855F789-F2B4-47E1-A93A-976B86E46547}" destId="{9C25A355-C525-44C4-9EE4-9DECEC7F35A7}" srcOrd="1" destOrd="0" presId="urn:microsoft.com/office/officeart/2005/8/layout/chevron2"/>
    <dgm:cxn modelId="{1F63B7EE-32D8-4D6B-9624-234CEC0372EB}" type="presParOf" srcId="{8855F789-F2B4-47E1-A93A-976B86E46547}" destId="{9115BC38-0CCB-4247-ADAD-04DED859AED5}" srcOrd="2" destOrd="0" presId="urn:microsoft.com/office/officeart/2005/8/layout/chevron2"/>
    <dgm:cxn modelId="{406BB8ED-EB43-4B5F-8CDA-205E37F14539}" type="presParOf" srcId="{9115BC38-0CCB-4247-ADAD-04DED859AED5}" destId="{1E629F60-8789-4D69-B557-7B89B88AFFC3}" srcOrd="0" destOrd="0" presId="urn:microsoft.com/office/officeart/2005/8/layout/chevron2"/>
    <dgm:cxn modelId="{6FCDB534-6933-4335-ADA0-CADDB08B55DC}" type="presOf" srcId="{90BB173B-6C48-4300-A101-23971714EC3A}" destId="{1E629F60-8789-4D69-B557-7B89B88AFFC3}" srcOrd="0" destOrd="0" presId="urn:microsoft.com/office/officeart/2005/8/layout/chevron2"/>
    <dgm:cxn modelId="{D1B9B2DC-1D7E-45AF-8005-CCF72F6A1639}" type="presParOf" srcId="{9115BC38-0CCB-4247-ADAD-04DED859AED5}" destId="{2870D351-77DD-4EAA-956E-D7CC5716D4F1}" srcOrd="1" destOrd="0" presId="urn:microsoft.com/office/officeart/2005/8/layout/chevron2"/>
    <dgm:cxn modelId="{5FC36871-21BB-4510-8A6B-9A40382EBEF5}" type="presOf" srcId="{8724B780-55D9-45FB-8DA8-61EAC5AE20C9}" destId="{2870D351-77DD-4EAA-956E-D7CC5716D4F1}" srcOrd="0" destOrd="0" presId="urn:microsoft.com/office/officeart/2005/8/layout/chevron2"/>
    <dgm:cxn modelId="{52A38A23-B0F7-4617-A0C5-E0C51A74935F}" type="presParOf" srcId="{8855F789-F2B4-47E1-A93A-976B86E46547}" destId="{9E8467CF-99AA-4E7E-A8C4-0C73C75A3CDB}" srcOrd="3" destOrd="0" presId="urn:microsoft.com/office/officeart/2005/8/layout/chevron2"/>
    <dgm:cxn modelId="{5434469D-44D9-46BC-B99C-9F130D639B03}" type="presParOf" srcId="{8855F789-F2B4-47E1-A93A-976B86E46547}" destId="{FBC83879-76E3-4A26-BEC5-AD7648962EB2}" srcOrd="4" destOrd="0" presId="urn:microsoft.com/office/officeart/2005/8/layout/chevron2"/>
    <dgm:cxn modelId="{7882C7B3-3059-4556-A742-139C8246672D}" type="presParOf" srcId="{FBC83879-76E3-4A26-BEC5-AD7648962EB2}" destId="{150136FB-215D-4B48-85F2-D9CCFAA6ED07}" srcOrd="0" destOrd="0" presId="urn:microsoft.com/office/officeart/2005/8/layout/chevron2"/>
    <dgm:cxn modelId="{F67078DF-6DE5-4F8E-960A-93DA3C0A34F6}" type="presOf" srcId="{7D3B058D-2EBB-4007-8511-AA50BB337C39}" destId="{150136FB-215D-4B48-85F2-D9CCFAA6ED07}" srcOrd="0" destOrd="0" presId="urn:microsoft.com/office/officeart/2005/8/layout/chevron2"/>
    <dgm:cxn modelId="{44557C68-AE63-4D0E-8E50-A6DD71956654}" type="presParOf" srcId="{FBC83879-76E3-4A26-BEC5-AD7648962EB2}" destId="{D98396BA-4D87-4B61-9B4C-C7CDAED71CD4}" srcOrd="1" destOrd="0" presId="urn:microsoft.com/office/officeart/2005/8/layout/chevron2"/>
    <dgm:cxn modelId="{F6FF4023-89D2-470D-8E93-06CFB8B513EA}" type="presOf" srcId="{2C30660B-52EA-4ED5-8CE5-40710F09FA7A}" destId="{D98396BA-4D87-4B61-9B4C-C7CDAED71CD4}" srcOrd="0" destOrd="0" presId="urn:microsoft.com/office/officeart/2005/8/layout/chevron2"/>
    <dgm:cxn modelId="{6F185406-ABFD-4BE3-8BC8-743002FE9206}" type="presParOf" srcId="{8855F789-F2B4-47E1-A93A-976B86E46547}" destId="{A31DBCFE-843C-423B-BCCB-C0B929E84877}" srcOrd="5" destOrd="0" presId="urn:microsoft.com/office/officeart/2005/8/layout/chevron2"/>
    <dgm:cxn modelId="{1073B483-4D5E-4181-AA7B-F6365F46146A}" type="presParOf" srcId="{8855F789-F2B4-47E1-A93A-976B86E46547}" destId="{763B6E92-C71A-4639-B372-375E8E9DE359}" srcOrd="6" destOrd="0" presId="urn:microsoft.com/office/officeart/2005/8/layout/chevron2"/>
    <dgm:cxn modelId="{B05E19F4-0622-440C-B17F-F0882A8423B9}" type="presParOf" srcId="{763B6E92-C71A-4639-B372-375E8E9DE359}" destId="{298CF710-443E-46DB-A261-5D7EE82D1D83}" srcOrd="0" destOrd="0" presId="urn:microsoft.com/office/officeart/2005/8/layout/chevron2"/>
    <dgm:cxn modelId="{4833A0BD-1FC4-450B-B0C3-8D3A78088D68}" type="presOf" srcId="{C3A1F1BF-C8A6-4BE1-AB05-9CA5E3479818}" destId="{298CF710-443E-46DB-A261-5D7EE82D1D83}" srcOrd="0" destOrd="0" presId="urn:microsoft.com/office/officeart/2005/8/layout/chevron2"/>
    <dgm:cxn modelId="{2454115A-B116-47EE-9867-62F271F1C058}" type="presParOf" srcId="{763B6E92-C71A-4639-B372-375E8E9DE359}" destId="{D162BD00-77E3-4810-AB65-F49BC3AA7C4F}" srcOrd="1" destOrd="0" presId="urn:microsoft.com/office/officeart/2005/8/layout/chevron2"/>
    <dgm:cxn modelId="{428AD8D6-DCB0-464A-9CEA-7FD8A1794631}" type="presOf" srcId="{91D298CE-8005-454F-8702-ECB17EBC38DA}" destId="{D162BD00-77E3-4810-AB65-F49BC3AA7C4F}" srcOrd="0" destOrd="0" presId="urn:microsoft.com/office/officeart/2005/8/layout/chevron2"/>
    <dgm:cxn modelId="{89D215EC-BDD5-41A4-88B7-BC832CD93604}" type="presParOf" srcId="{8855F789-F2B4-47E1-A93A-976B86E46547}" destId="{5949D0A1-0F31-4629-B405-C7B8C1C19580}" srcOrd="7" destOrd="0" presId="urn:microsoft.com/office/officeart/2005/8/layout/chevron2"/>
    <dgm:cxn modelId="{E4F4F5B2-885F-414C-9321-AA613E104992}" type="presParOf" srcId="{8855F789-F2B4-47E1-A93A-976B86E46547}" destId="{4745C638-B308-47BD-93A0-6F055D82EB87}" srcOrd="8" destOrd="0" presId="urn:microsoft.com/office/officeart/2005/8/layout/chevron2"/>
    <dgm:cxn modelId="{3310BB99-E4E5-462F-A412-9A3ADB486A85}" type="presParOf" srcId="{4745C638-B308-47BD-93A0-6F055D82EB87}" destId="{B52E08AB-C777-4DEA-88A4-2A602ED8C5F1}" srcOrd="0" destOrd="0" presId="urn:microsoft.com/office/officeart/2005/8/layout/chevron2"/>
    <dgm:cxn modelId="{12CEEC13-04E7-4763-A1D9-864A10EE9EB6}" type="presOf" srcId="{484AA8FE-E2B8-4237-B3D7-753AD8BC61B6}" destId="{B52E08AB-C777-4DEA-88A4-2A602ED8C5F1}" srcOrd="0" destOrd="0" presId="urn:microsoft.com/office/officeart/2005/8/layout/chevron2"/>
    <dgm:cxn modelId="{7F9EA12D-042E-4BC8-9B88-350F03FC9026}" type="presParOf" srcId="{4745C638-B308-47BD-93A0-6F055D82EB87}" destId="{111A22BC-3AEE-4E63-B333-6D9355A019B2}" srcOrd="1" destOrd="0" presId="urn:microsoft.com/office/officeart/2005/8/layout/chevron2"/>
    <dgm:cxn modelId="{B25D4CB1-341B-4060-93EF-084091ABCE42}" type="presOf" srcId="{4DA454D5-B29D-4F4C-A2EF-1E5319AA6BB7}" destId="{111A22BC-3AEE-4E63-B333-6D9355A019B2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C8100D6-25A6-4111-BCA5-0C94CE7160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133F8-BF27-4202-93F8-05D6C246E58B}" type="parTrans" cxnId="{4B5C0D64-3521-4F12-B294-D533CD781B5B}">
      <dgm:prSet/>
      <dgm:spPr/>
      <dgm:t>
        <a:bodyPr/>
        <a:lstStyle/>
        <a:p>
          <a:endParaRPr lang="ru-RU"/>
        </a:p>
      </dgm:t>
    </dgm:pt>
    <dgm:pt modelId="{F8B9A34C-2CC0-4CDB-886B-49D2FBC18EE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Единовременное пособие беременной жене военнослужащего, проходящего военную службу по призыву, а так же ежемесячного пособия на ребенка военнослужащего, проходящего военную службу по призыву</a:t>
          </a:r>
        </a:p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год-207,8 тыс. рублей, 2023 год-215,9 тыс. рублей, 2024 год-0,0 тыс. рублей</a:t>
          </a:r>
          <a:endParaRPr lang="ru-RU" sz="16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81EB10-2487-4754-B4EA-A8F2EA373E80}" type="sibTrans" cxnId="{4B5C0D64-3521-4F12-B294-D533CD781B5B}">
      <dgm:prSet/>
      <dgm:spPr/>
      <dgm:t>
        <a:bodyPr/>
        <a:lstStyle/>
        <a:p>
          <a:endParaRPr lang="ru-RU"/>
        </a:p>
      </dgm:t>
    </dgm:pt>
    <dgm:pt modelId="{B9272C1A-E26D-40EE-9B8C-8B1A129ADDBF}" type="pres">
      <dgm:prSet presAssocID="{1C8100D6-25A6-4111-BCA5-0C94CE71608A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7850B7-4B25-43D0-889B-4ADB206F9A6D}" type="pres">
      <dgm:prSet presAssocID="{F8B9A34C-2CC0-4CDB-886B-49D2FBC18EEF}" presName="parentText" presStyleLbl="node1" presStyleCnt="1" custScaleY="278968" custLinFactNeighborX="-826" custLinFactNeighborY="-5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C0D64-3521-4F12-B294-D533CD781B5B}" srcId="{1C8100D6-25A6-4111-BCA5-0C94CE71608A}" destId="{F8B9A34C-2CC0-4CDB-886B-49D2FBC18EEF}" srcOrd="0" destOrd="0" parTransId="{649133F8-BF27-4202-93F8-05D6C246E58B}" sibTransId="{5F81EB10-2487-4754-B4EA-A8F2EA373E80}"/>
    <dgm:cxn modelId="{DF7870C7-1454-4D56-92A5-6B359D4EC512}" type="presOf" srcId="{1C8100D6-25A6-4111-BCA5-0C94CE71608A}" destId="{B9272C1A-E26D-40EE-9B8C-8B1A129ADDBF}" srcOrd="0" destOrd="0" presId="urn:microsoft.com/office/officeart/2005/8/layout/vList2"/>
    <dgm:cxn modelId="{DE195A9B-2A35-464B-ABC9-39C6ED70A003}" type="presParOf" srcId="{B9272C1A-E26D-40EE-9B8C-8B1A129ADDBF}" destId="{D57850B7-4B25-43D0-889B-4ADB206F9A6D}" srcOrd="0" destOrd="0" presId="urn:microsoft.com/office/officeart/2005/8/layout/vList2"/>
    <dgm:cxn modelId="{86783BA9-97B4-408F-8628-A6CF37ED3305}" type="presOf" srcId="{F8B9A34C-2CC0-4CDB-886B-49D2FBC18EEF}" destId="{D57850B7-4B25-43D0-889B-4ADB206F9A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ata2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35B0CB2-333C-444B-AAC9-A80E85FD35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81316-846E-4D7E-9439-A09855023B86}" type="parTrans" cxnId="{233C28EE-8D86-45F8-AD74-D887F86E1184}">
      <dgm:prSet/>
      <dgm:spPr/>
      <dgm:t>
        <a:bodyPr/>
        <a:lstStyle/>
        <a:p>
          <a:endParaRPr lang="ru-RU"/>
        </a:p>
      </dgm:t>
    </dgm:pt>
    <dgm:pt modelId="{0F2A44DB-6EBE-44BA-A176-F8638535832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Ежемесячная денежная выплата в размере определенного в Ростовской области прожиточного минимума для детей, назначаемой в случае рождения после 31 декабря 2012 года третьего ребенка (родного, усыновленного) или последующих детей (родных, усыновленных) до достижения ребенком возраста трех лет</a:t>
          </a:r>
        </a:p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год-398,6 тыс. рублей, 2023 год-368,7 тыс. рублей, 2024 год-69,9 тыс. рублей</a:t>
          </a:r>
          <a:endParaRPr lang="ru-RU" sz="16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33D3AF-976A-4549-95DE-637C7DF1AD20}" type="sibTrans" cxnId="{233C28EE-8D86-45F8-AD74-D887F86E1184}">
      <dgm:prSet/>
      <dgm:spPr/>
      <dgm:t>
        <a:bodyPr/>
        <a:lstStyle/>
        <a:p>
          <a:endParaRPr lang="ru-RU"/>
        </a:p>
      </dgm:t>
    </dgm:pt>
    <dgm:pt modelId="{49DCD380-FF52-4CAA-BB4C-88AA6C5A4315}" type="pres">
      <dgm:prSet presAssocID="{D35B0CB2-333C-444B-AAC9-A80E85FD35B2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21909-7C73-45C7-B243-3B841B0EA9B1}" type="pres">
      <dgm:prSet presAssocID="{0F2A44DB-6EBE-44BA-A176-F8638535832F}" presName="parentText" presStyleLbl="node1" presStyleCnt="1" custScaleY="406293" custLinFactNeighborY="-41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C28EE-8D86-45F8-AD74-D887F86E1184}" srcId="{D35B0CB2-333C-444B-AAC9-A80E85FD35B2}" destId="{0F2A44DB-6EBE-44BA-A176-F8638535832F}" srcOrd="0" destOrd="0" parTransId="{B6881316-846E-4D7E-9439-A09855023B86}" sibTransId="{9833D3AF-976A-4549-95DE-637C7DF1AD20}"/>
    <dgm:cxn modelId="{90CCDC65-EFA2-4234-89EA-F49359E6D177}" type="presOf" srcId="{D35B0CB2-333C-444B-AAC9-A80E85FD35B2}" destId="{49DCD380-FF52-4CAA-BB4C-88AA6C5A4315}" srcOrd="0" destOrd="0" presId="urn:microsoft.com/office/officeart/2005/8/layout/vList2"/>
    <dgm:cxn modelId="{09693BC4-96AB-4365-9D7D-CEC876C6C593}" type="presParOf" srcId="{49DCD380-FF52-4CAA-BB4C-88AA6C5A4315}" destId="{01821909-7C73-45C7-B243-3B841B0EA9B1}" srcOrd="0" destOrd="0" presId="urn:microsoft.com/office/officeart/2005/8/layout/vList2"/>
    <dgm:cxn modelId="{823C35DA-26C6-4C0B-8700-070972729442}" type="presOf" srcId="{0F2A44DB-6EBE-44BA-A176-F8638535832F}" destId="{01821909-7C73-45C7-B243-3B841B0EA9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main"/>
    </a:ext>
  </dgm:extLst>
</dgm:dataModel>
</file>

<file path=ppt/diagrams/data2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8C12628-0BAD-4BED-8AD5-28C704BE36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7CB8B4-09D1-49FB-A6BA-B82C61562300}" type="parTrans" cxnId="{FB91664C-5160-4E46-A0B0-32C92B9D0DB5}">
      <dgm:prSet/>
      <dgm:spPr/>
      <dgm:t>
        <a:bodyPr/>
        <a:lstStyle/>
        <a:p>
          <a:endParaRPr lang="ru-RU"/>
        </a:p>
      </dgm:t>
    </dgm:pt>
    <dgm:pt modelId="{AD2BBE57-2486-4457-A388-4333E177341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в виде субсидий на оплату жилых помещений и коммунальных услуг</a:t>
          </a:r>
        </a:p>
        <a:p>
          <a:pPr rtl="0"/>
          <a:r>
            <a:rPr lang="ru-RU" sz="16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год-102 977,2 тыс. рублей, 2023 год-106 478,6 тыс. рублей, 2024 год-110 098,7 тыс. рублей</a:t>
          </a:r>
          <a:endParaRPr lang="ru-RU" sz="1600" b="1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251AE0A-BA04-4CCE-A549-61468BDAF60C}" type="sibTrans" cxnId="{FB91664C-5160-4E46-A0B0-32C92B9D0DB5}">
      <dgm:prSet/>
      <dgm:spPr/>
      <dgm:t>
        <a:bodyPr/>
        <a:lstStyle/>
        <a:p>
          <a:endParaRPr lang="ru-RU"/>
        </a:p>
      </dgm:t>
    </dgm:pt>
    <dgm:pt modelId="{FBAA867E-36ED-43DF-99B6-2D8E0D1853B0}" type="pres">
      <dgm:prSet presAssocID="{78C12628-0BAD-4BED-8AD5-28C704BE36A3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99E7-44BB-4EC9-9B14-99CB5C4F00CE}" type="pres">
      <dgm:prSet presAssocID="{AD2BBE57-2486-4457-A388-4333E177341C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1664C-5160-4E46-A0B0-32C92B9D0DB5}" srcId="{78C12628-0BAD-4BED-8AD5-28C704BE36A3}" destId="{AD2BBE57-2486-4457-A388-4333E177341C}" srcOrd="0" destOrd="0" parTransId="{977CB8B4-09D1-49FB-A6BA-B82C61562300}" sibTransId="{5251AE0A-BA04-4CCE-A549-61468BDAF60C}"/>
    <dgm:cxn modelId="{AF48E412-0426-4BBD-BC78-74171A4CA24F}" type="presOf" srcId="{78C12628-0BAD-4BED-8AD5-28C704BE36A3}" destId="{FBAA867E-36ED-43DF-99B6-2D8E0D1853B0}" srcOrd="0" destOrd="0" presId="urn:microsoft.com/office/officeart/2005/8/layout/vList2"/>
    <dgm:cxn modelId="{5955C334-3619-4EC8-8DCF-4BA1C91BFDA3}" type="presParOf" srcId="{FBAA867E-36ED-43DF-99B6-2D8E0D1853B0}" destId="{5A1D99E7-44BB-4EC9-9B14-99CB5C4F00CE}" srcOrd="0" destOrd="0" presId="urn:microsoft.com/office/officeart/2005/8/layout/vList2"/>
    <dgm:cxn modelId="{D51835B2-E992-4C23-A554-0D1CA715B0B8}" type="presOf" srcId="{AD2BBE57-2486-4457-A388-4333E177341C}" destId="{5A1D99E7-44BB-4EC9-9B14-99CB5C4F00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43CAD60-E687-417E-A34B-4F64C6F588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4AF004-C05E-43F7-B324-DE70705DA8B6}" type="parTrans" cxnId="{5FEBBBD0-BEFE-47EF-867B-348D12E9C634}">
      <dgm:prSet/>
      <dgm:spPr/>
      <dgm:t>
        <a:bodyPr/>
        <a:lstStyle/>
        <a:p>
          <a:endParaRPr lang="ru-RU"/>
        </a:p>
      </dgm:t>
    </dgm:pt>
    <dgm:pt modelId="{1FB77EAA-FBCB-4CB9-B2DA-2F05E452FC2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граждан, подвергшихся воздействию радиации</a:t>
          </a:r>
        </a:p>
        <a:p>
          <a:pPr rtl="0"/>
          <a:r>
            <a:rPr lang="ru-RU" sz="16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2022 год-3 852,5 тыс. рублей, 2023 год-3 935,7 тыс. рублей, 2024 год-0,0 тыс. рублей</a:t>
          </a:r>
          <a:endParaRPr lang="ru-RU" sz="1600" b="1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5C9544-CE21-4AE6-B577-ED1A91C88D2A}" type="sibTrans" cxnId="{5FEBBBD0-BEFE-47EF-867B-348D12E9C634}">
      <dgm:prSet/>
      <dgm:spPr/>
      <dgm:t>
        <a:bodyPr/>
        <a:lstStyle/>
        <a:p>
          <a:endParaRPr lang="ru-RU"/>
        </a:p>
      </dgm:t>
    </dgm:pt>
    <dgm:pt modelId="{44FF603B-878D-4733-A1FF-40643F61CF90}" type="pres">
      <dgm:prSet presAssocID="{543CAD60-E687-417E-A34B-4F64C6F588DE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279F3-4F28-4FFD-B25B-9866891B3BC4}" type="pres">
      <dgm:prSet presAssocID="{1FB77EAA-FBCB-4CB9-B2DA-2F05E452FC21}" presName="parentText" presStyleLbl="node1" presStyleCnt="1" custLinFactY="100000" custLinFactNeighborX="3200" custLinFactNeighborY="125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BBBD0-BEFE-47EF-867B-348D12E9C634}" srcId="{543CAD60-E687-417E-A34B-4F64C6F588DE}" destId="{1FB77EAA-FBCB-4CB9-B2DA-2F05E452FC21}" srcOrd="0" destOrd="0" parTransId="{BB4AF004-C05E-43F7-B324-DE70705DA8B6}" sibTransId="{825C9544-CE21-4AE6-B577-ED1A91C88D2A}"/>
    <dgm:cxn modelId="{BD3628E0-7690-49D4-B5F4-F207EF670D87}" type="presOf" srcId="{543CAD60-E687-417E-A34B-4F64C6F588DE}" destId="{44FF603B-878D-4733-A1FF-40643F61CF90}" srcOrd="0" destOrd="0" presId="urn:microsoft.com/office/officeart/2005/8/layout/vList2"/>
    <dgm:cxn modelId="{0CF83936-6680-4708-95C5-EE4459E58CFF}" type="presParOf" srcId="{44FF603B-878D-4733-A1FF-40643F61CF90}" destId="{1F5279F3-4F28-4FFD-B25B-9866891B3BC4}" srcOrd="0" destOrd="0" presId="urn:microsoft.com/office/officeart/2005/8/layout/vList2"/>
    <dgm:cxn modelId="{3A6E7250-0180-4C74-BFBE-9707C81ACEBB}" type="presOf" srcId="{1FB77EAA-FBCB-4CB9-B2DA-2F05E452FC21}" destId="{1F5279F3-4F28-4FFD-B25B-9866891B3B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A94763D-7ACE-44D8-AEB1-FF2161DC2B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DCC795-33D7-416D-ACC5-0EE1E1463889}" type="parTrans" cxnId="{217DBBB8-9709-47FC-91F1-D3AF01D7C71B}">
      <dgm:prSet/>
      <dgm:spPr/>
      <dgm:t>
        <a:bodyPr/>
        <a:lstStyle/>
        <a:p>
          <a:endParaRPr lang="ru-RU"/>
        </a:p>
      </dgm:t>
    </dgm:pt>
    <dgm:pt modelId="{C1282125-04C5-496C-9055-F28DFFF9B80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Материальная и иная помощь для погребения </a:t>
          </a:r>
        </a:p>
        <a:p>
          <a:pPr rtl="0"/>
          <a:r>
            <a:rPr lang="ru-RU" sz="16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год-984,5 тыс. рублей, 2023 год-1 024,0 тыс. рублей, 2024 год-1 065,0 тыс. рублей</a:t>
          </a:r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39FE766-614C-42E8-8CF6-DFFE3234E02E}" type="sibTrans" cxnId="{217DBBB8-9709-47FC-91F1-D3AF01D7C71B}">
      <dgm:prSet/>
      <dgm:spPr/>
      <dgm:t>
        <a:bodyPr/>
        <a:lstStyle/>
        <a:p>
          <a:endParaRPr lang="ru-RU"/>
        </a:p>
      </dgm:t>
    </dgm:pt>
    <dgm:pt modelId="{3D66A8E3-B91B-46B3-91CB-ECA8232C7941}" type="pres">
      <dgm:prSet presAssocID="{BA94763D-7ACE-44D8-AEB1-FF2161DC2B3C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27BD9-6073-4098-970E-09D33B3940BA}" type="pres">
      <dgm:prSet presAssocID="{C1282125-04C5-496C-9055-F28DFFF9B803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DBBB8-9709-47FC-91F1-D3AF01D7C71B}" srcId="{BA94763D-7ACE-44D8-AEB1-FF2161DC2B3C}" destId="{C1282125-04C5-496C-9055-F28DFFF9B803}" srcOrd="0" destOrd="0" parTransId="{12DCC795-33D7-416D-ACC5-0EE1E1463889}" sibTransId="{C39FE766-614C-42E8-8CF6-DFFE3234E02E}"/>
    <dgm:cxn modelId="{B6B39878-D1FF-467F-98FB-EC8B3FD20D15}" type="presOf" srcId="{BA94763D-7ACE-44D8-AEB1-FF2161DC2B3C}" destId="{3D66A8E3-B91B-46B3-91CB-ECA8232C7941}" srcOrd="0" destOrd="0" presId="urn:microsoft.com/office/officeart/2005/8/layout/vList2"/>
    <dgm:cxn modelId="{769DCD54-D043-49C7-8EAB-EBC02F34437F}" type="presParOf" srcId="{3D66A8E3-B91B-46B3-91CB-ECA8232C7941}" destId="{5CD27BD9-6073-4098-970E-09D33B3940BA}" srcOrd="0" destOrd="0" presId="urn:microsoft.com/office/officeart/2005/8/layout/vList2"/>
    <dgm:cxn modelId="{00BC1F6D-C03A-48FD-92D6-776FD8FD2EF5}" type="presOf" srcId="{C1282125-04C5-496C-9055-F28DFFF9B803}" destId="{5CD27BD9-6073-4098-970E-09D33B3940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ata2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58D2369-9B4C-48DF-B872-0BAA040CF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60E3B0-1D0A-4108-B507-61B8D9405D39}" type="parTrans" cxnId="{7B14146A-A3C7-4600-97D6-8AA77DFADF8A}">
      <dgm:prSet/>
      <dgm:spPr/>
      <dgm:t>
        <a:bodyPr/>
        <a:lstStyle/>
        <a:p>
          <a:endParaRPr lang="ru-RU"/>
        </a:p>
      </dgm:t>
    </dgm:pt>
    <dgm:pt modelId="{E451F1AC-0A38-43AC-864B-65D6CEB44E4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отдельных категорий граждан, работающих и проживающих в сельской местности </a:t>
          </a:r>
        </a:p>
        <a:p>
          <a:pPr rtl="0"/>
          <a:r>
            <a:rPr lang="ru-RU" sz="16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год-173 152,5 тыс. рублей, 2023 год-179 555,0 тыс. рублей, 2024 год-185 793,0 тыс. рублей</a:t>
          </a:r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4A3472F-4C72-4F81-882B-4D648DE1F9DE}" type="sibTrans" cxnId="{7B14146A-A3C7-4600-97D6-8AA77DFADF8A}">
      <dgm:prSet/>
      <dgm:spPr/>
      <dgm:t>
        <a:bodyPr/>
        <a:lstStyle/>
        <a:p>
          <a:endParaRPr lang="ru-RU"/>
        </a:p>
      </dgm:t>
    </dgm:pt>
    <dgm:pt modelId="{B3BD739D-F9BA-45E3-B9AC-46D012B2B661}" type="pres">
      <dgm:prSet presAssocID="{058D2369-9B4C-48DF-B872-0BAA040CFE33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1EADF-C3F9-41DC-A170-3467786073AF}" type="pres">
      <dgm:prSet presAssocID="{E451F1AC-0A38-43AC-864B-65D6CEB44E4E}" presName="parentText" presStyleLbl="node1" presStyleCnt="1" custLinFactNeighborX="-2887" custLinFactNeighborY="58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4146A-A3C7-4600-97D6-8AA77DFADF8A}" srcId="{058D2369-9B4C-48DF-B872-0BAA040CFE33}" destId="{E451F1AC-0A38-43AC-864B-65D6CEB44E4E}" srcOrd="0" destOrd="0" parTransId="{BF60E3B0-1D0A-4108-B507-61B8D9405D39}" sibTransId="{A4A3472F-4C72-4F81-882B-4D648DE1F9DE}"/>
    <dgm:cxn modelId="{45D7D7F4-B6FD-405B-9012-82A796318F21}" type="presOf" srcId="{058D2369-9B4C-48DF-B872-0BAA040CFE33}" destId="{B3BD739D-F9BA-45E3-B9AC-46D012B2B661}" srcOrd="0" destOrd="0" presId="urn:microsoft.com/office/officeart/2005/8/layout/vList2"/>
    <dgm:cxn modelId="{69CF3A39-B605-486A-8FD2-771DA5D225ED}" type="presParOf" srcId="{B3BD739D-F9BA-45E3-B9AC-46D012B2B661}" destId="{BB91EADF-C3F9-41DC-A170-3467786073AF}" srcOrd="0" destOrd="0" presId="urn:microsoft.com/office/officeart/2005/8/layout/vList2"/>
    <dgm:cxn modelId="{EE2D0D5F-394B-4850-A121-B7D1C7356CCC}" type="presOf" srcId="{E451F1AC-0A38-43AC-864B-65D6CEB44E4E}" destId="{BB91EADF-C3F9-41DC-A170-3467786073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main"/>
    </a:ext>
  </dgm:extLst>
</dgm:dataModel>
</file>

<file path=ppt/diagrams/data2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A94763D-7ACE-44D8-AEB1-FF2161DC2B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DCC795-33D7-416D-ACC5-0EE1E1463889}" type="parTrans" cxnId="{AEB1CB2B-7426-48C2-A461-7E12CD9C797D}">
      <dgm:prSet/>
      <dgm:spPr/>
      <dgm:t>
        <a:bodyPr/>
        <a:lstStyle/>
        <a:p>
          <a:endParaRPr lang="ru-RU"/>
        </a:p>
      </dgm:t>
    </dgm:pt>
    <dgm:pt modelId="{C1282125-04C5-496C-9055-F28DFFF9B80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Ежемесячная денежная выплата в связи с рождением (усыновлением) первого ребенка</a:t>
          </a:r>
        </a:p>
        <a:p>
          <a:pPr rtl="0"/>
          <a:r>
            <a:rPr lang="ru-RU" sz="16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год-76 493,0 тыс. рублей, 2023 год-77 109,6 тыс. рублей, 2024 год-0,0 тыс. рублей</a:t>
          </a:r>
          <a:endParaRPr lang="ru-RU" sz="16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39FE766-614C-42E8-8CF6-DFFE3234E02E}" type="sibTrans" cxnId="{AEB1CB2B-7426-48C2-A461-7E12CD9C797D}">
      <dgm:prSet/>
      <dgm:spPr/>
      <dgm:t>
        <a:bodyPr/>
        <a:lstStyle/>
        <a:p>
          <a:endParaRPr lang="ru-RU"/>
        </a:p>
      </dgm:t>
    </dgm:pt>
    <dgm:pt modelId="{3D66A8E3-B91B-46B3-91CB-ECA8232C7941}" type="pres">
      <dgm:prSet presAssocID="{BA94763D-7ACE-44D8-AEB1-FF2161DC2B3C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27BD9-6073-4098-970E-09D33B3940BA}" type="pres">
      <dgm:prSet presAssocID="{C1282125-04C5-496C-9055-F28DFFF9B803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1CB2B-7426-48C2-A461-7E12CD9C797D}" srcId="{BA94763D-7ACE-44D8-AEB1-FF2161DC2B3C}" destId="{C1282125-04C5-496C-9055-F28DFFF9B803}" srcOrd="0" destOrd="0" parTransId="{12DCC795-33D7-416D-ACC5-0EE1E1463889}" sibTransId="{C39FE766-614C-42E8-8CF6-DFFE3234E02E}"/>
    <dgm:cxn modelId="{44F0C77C-0DE0-423F-A980-8B68306774CB}" type="presOf" srcId="{BA94763D-7ACE-44D8-AEB1-FF2161DC2B3C}" destId="{3D66A8E3-B91B-46B3-91CB-ECA8232C7941}" srcOrd="0" destOrd="0" presId="urn:microsoft.com/office/officeart/2005/8/layout/vList2"/>
    <dgm:cxn modelId="{0E8B26CC-5D6C-4EDB-8C97-639196D23CBA}" type="presParOf" srcId="{3D66A8E3-B91B-46B3-91CB-ECA8232C7941}" destId="{5CD27BD9-6073-4098-970E-09D33B3940BA}" srcOrd="0" destOrd="0" presId="urn:microsoft.com/office/officeart/2005/8/layout/vList2"/>
    <dgm:cxn modelId="{14604232-B600-4C3A-9E9D-2F5B60E14DDF}" type="presOf" srcId="{C1282125-04C5-496C-9055-F28DFFF9B803}" destId="{5CD27BD9-6073-4098-970E-09D33B3940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main"/>
    </a:ext>
  </dgm:extLst>
</dgm:dataModel>
</file>

<file path=ppt/diagrams/data2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5F4F199-9CF8-4725-90F1-878FA04E05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D53796-0B7E-4D4D-9645-36B6A1AA44E7}" type="parTrans" cxnId="{C99174E9-D2BB-4ACE-9FDB-AE96189474AB}">
      <dgm:prSet/>
      <dgm:spPr/>
      <dgm:t>
        <a:bodyPr/>
        <a:lstStyle/>
        <a:p>
          <a:endParaRPr lang="ru-RU"/>
        </a:p>
      </dgm:t>
    </dgm:pt>
    <dgm:pt modelId="{E1715C02-68F4-4BD3-A2AC-5676B390E2B0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Ежегодные денежные выплаты лицам, награжденным нагрудным знаком «Почетный донор России» </a:t>
          </a:r>
        </a:p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год-5 454,9 тыс. рублей, 2023 год-5 672,9 тыс. рублей, 2024 год-0,0 тыс. рублей</a:t>
          </a:r>
          <a:endParaRPr lang="ru-RU" sz="16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8FA2FD-75A6-45E1-A243-CA09ABBA6709}" type="sibTrans" cxnId="{C99174E9-D2BB-4ACE-9FDB-AE96189474AB}">
      <dgm:prSet/>
      <dgm:spPr/>
      <dgm:t>
        <a:bodyPr/>
        <a:lstStyle/>
        <a:p>
          <a:endParaRPr lang="ru-RU"/>
        </a:p>
      </dgm:t>
    </dgm:pt>
    <dgm:pt modelId="{7F973C49-0A65-414A-8791-BB5D57783E66}" type="pres">
      <dgm:prSet presAssocID="{85F4F199-9CF8-4725-90F1-878FA04E05C2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CB3DE-37B7-437C-8412-2F8DCBD75BD2}" type="pres">
      <dgm:prSet presAssocID="{E1715C02-68F4-4BD3-A2AC-5676B390E2B0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74E9-D2BB-4ACE-9FDB-AE96189474AB}" srcId="{85F4F199-9CF8-4725-90F1-878FA04E05C2}" destId="{E1715C02-68F4-4BD3-A2AC-5676B390E2B0}" srcOrd="0" destOrd="0" parTransId="{F0D53796-0B7E-4D4D-9645-36B6A1AA44E7}" sibTransId="{2B8FA2FD-75A6-45E1-A243-CA09ABBA6709}"/>
    <dgm:cxn modelId="{F492DE91-1F2D-4DD1-8900-DA62C7378318}" type="presOf" srcId="{85F4F199-9CF8-4725-90F1-878FA04E05C2}" destId="{7F973C49-0A65-414A-8791-BB5D57783E66}" srcOrd="0" destOrd="0" presId="urn:microsoft.com/office/officeart/2005/8/layout/vList2"/>
    <dgm:cxn modelId="{3F9C239F-43D1-4850-83A9-EF366EAC035D}" type="presParOf" srcId="{7F973C49-0A65-414A-8791-BB5D57783E66}" destId="{0D8CB3DE-37B7-437C-8412-2F8DCBD75BD2}" srcOrd="0" destOrd="0" presId="urn:microsoft.com/office/officeart/2005/8/layout/vList2"/>
    <dgm:cxn modelId="{FDA63500-2AAF-4589-AEB0-10F04C70E831}" type="presOf" srcId="{E1715C02-68F4-4BD3-A2AC-5676B390E2B0}" destId="{0D8CB3DE-37B7-437C-8412-2F8DCBD75B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8804023-30F2-4B50-A8EE-29ACC2C912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1A604-0FAF-43CC-B416-A0D093900450}" type="parTrans" cxnId="{99C41931-626F-4A70-92C0-A14B34F158A1}">
      <dgm:prSet/>
      <dgm:spPr/>
      <dgm:t>
        <a:bodyPr/>
        <a:lstStyle/>
        <a:p>
          <a:endParaRPr lang="ru-RU"/>
        </a:p>
      </dgm:t>
    </dgm:pt>
    <dgm:pt modelId="{43C61C15-F77D-40AF-ABAA-BF55EC36ED8C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Пособия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</a:t>
          </a:r>
        </a:p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год-41 694,7 тыс. рублей, 2023 год-43 362,4 тыс. рублей, 2024 год-0,0 тыс. рублей</a:t>
          </a:r>
        </a:p>
        <a:p>
          <a:pPr rtl="0"/>
          <a:endParaRPr lang="ru-RU" sz="1600"/>
        </a:p>
      </dgm:t>
    </dgm:pt>
    <dgm:pt modelId="{550F8205-0BC3-4319-B83E-E8FA1ED8A473}" type="sibTrans" cxnId="{99C41931-626F-4A70-92C0-A14B34F158A1}">
      <dgm:prSet/>
      <dgm:spPr/>
      <dgm:t>
        <a:bodyPr/>
        <a:lstStyle/>
        <a:p>
          <a:endParaRPr lang="ru-RU"/>
        </a:p>
      </dgm:t>
    </dgm:pt>
    <dgm:pt modelId="{E6515C4E-93CB-4972-8D53-E4A9E531B94B}" type="pres">
      <dgm:prSet presAssocID="{58804023-30F2-4B50-A8EE-29ACC2C91258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6E252-57EB-4BD2-AAA4-34F01F8B939B}" type="pres">
      <dgm:prSet presAssocID="{43C61C15-F77D-40AF-ABAA-BF55EC36ED8C}" presName="parentText" presStyleLbl="node1" presStyleCnt="1" custScaleY="356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C41931-626F-4A70-92C0-A14B34F158A1}" srcId="{58804023-30F2-4B50-A8EE-29ACC2C91258}" destId="{43C61C15-F77D-40AF-ABAA-BF55EC36ED8C}" srcOrd="0" destOrd="0" parTransId="{62D1A604-0FAF-43CC-B416-A0D093900450}" sibTransId="{550F8205-0BC3-4319-B83E-E8FA1ED8A473}"/>
    <dgm:cxn modelId="{9C29A623-FF1A-4DC3-B866-FB4599CE3C13}" type="presOf" srcId="{58804023-30F2-4B50-A8EE-29ACC2C91258}" destId="{E6515C4E-93CB-4972-8D53-E4A9E531B94B}" srcOrd="0" destOrd="0" presId="urn:microsoft.com/office/officeart/2005/8/layout/vList2"/>
    <dgm:cxn modelId="{077CAB73-8116-41AB-A89C-EC6D68772566}" type="presParOf" srcId="{E6515C4E-93CB-4972-8D53-E4A9E531B94B}" destId="{6116E252-57EB-4BD2-AAA4-34F01F8B939B}" srcOrd="0" destOrd="0" presId="urn:microsoft.com/office/officeart/2005/8/layout/vList2"/>
    <dgm:cxn modelId="{86412C1B-D1F0-4F51-8245-D172D5853FBA}" type="presOf" srcId="{43C61C15-F77D-40AF-ABAA-BF55EC36ED8C}" destId="{6116E252-57EB-4BD2-AAA4-34F01F8B93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10787A9-FC92-4E61-A949-F30C84E05C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594CE-1B2C-4C73-A561-08EFBAD99EA4}" type="parTrans" cxnId="{2D12BF0A-8A65-454A-BB3E-7A7F753042F4}">
      <dgm:prSet/>
      <dgm:spPr/>
      <dgm:t>
        <a:bodyPr/>
        <a:lstStyle/>
        <a:p>
          <a:endParaRPr lang="ru-RU"/>
        </a:p>
      </dgm:t>
    </dgm:pt>
    <dgm:pt modelId="{04027782-8445-4A94-82C6-474CAA6C34DC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Выплата инвалидам компенсаций страховых премий по договорам обязательного страхования гражданской ответственности владельцев транспортных средств</a:t>
          </a:r>
        </a:p>
        <a:p>
          <a:pPr rtl="0"/>
          <a:r>
            <a:rPr 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год-21,4 тыс. рублей, 2023 год-21,4 тыс. рублей, 2024 год-0,0 тыс. рублей</a:t>
          </a:r>
          <a:endParaRPr lang="ru-RU" sz="1600" b="1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7A8350-95FA-4354-B702-4E2718BF94BB}" type="sibTrans" cxnId="{2D12BF0A-8A65-454A-BB3E-7A7F753042F4}">
      <dgm:prSet/>
      <dgm:spPr/>
      <dgm:t>
        <a:bodyPr/>
        <a:lstStyle/>
        <a:p>
          <a:endParaRPr lang="ru-RU"/>
        </a:p>
      </dgm:t>
    </dgm:pt>
    <dgm:pt modelId="{BAD4A685-E296-4014-BFA9-105E142A7CAE}" type="pres">
      <dgm:prSet presAssocID="{810787A9-FC92-4E61-A949-F30C84E05CC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51A6A-901F-4279-8BE8-92035CA85D3D}" type="pres">
      <dgm:prSet presAssocID="{04027782-8445-4A94-82C6-474CAA6C34DC}" presName="parentText" presStyleLbl="node1" presStyleCnt="1" custScaleY="476986" custLinFactY="-14876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12BF0A-8A65-454A-BB3E-7A7F753042F4}" srcId="{810787A9-FC92-4E61-A949-F30C84E05CCF}" destId="{04027782-8445-4A94-82C6-474CAA6C34DC}" srcOrd="0" destOrd="0" parTransId="{70A594CE-1B2C-4C73-A561-08EFBAD99EA4}" sibTransId="{8E7A8350-95FA-4354-B702-4E2718BF94BB}"/>
    <dgm:cxn modelId="{B3DAFF0C-A19A-4D00-8EC6-FB4A5A8AE704}" type="presOf" srcId="{810787A9-FC92-4E61-A949-F30C84E05CCF}" destId="{BAD4A685-E296-4014-BFA9-105E142A7CAE}" srcOrd="0" destOrd="0" presId="urn:microsoft.com/office/officeart/2005/8/layout/vList2"/>
    <dgm:cxn modelId="{3395281B-1459-4A82-BB13-1A65AFF1624D}" type="presParOf" srcId="{BAD4A685-E296-4014-BFA9-105E142A7CAE}" destId="{61651A6A-901F-4279-8BE8-92035CA85D3D}" srcOrd="0" destOrd="0" presId="urn:microsoft.com/office/officeart/2005/8/layout/vList2"/>
    <dgm:cxn modelId="{4312DFE5-23DF-4810-B515-5FA2B0F4E488}" type="presOf" srcId="{04027782-8445-4A94-82C6-474CAA6C34DC}" destId="{61651A6A-901F-4279-8BE8-92035CA85D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2AE5D7E-E69A-4D2C-9749-2730F8A195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46112-3157-4A3F-9B2B-FED1FEB59FB0}" type="parTrans" cxnId="{7827EE82-3527-46DA-A133-9DE0B5303747}">
      <dgm:prSet/>
      <dgm:spPr/>
      <dgm:t>
        <a:bodyPr/>
        <a:lstStyle/>
        <a:p>
          <a:endParaRPr lang="ru-RU"/>
        </a:p>
      </dgm:t>
    </dgm:pt>
    <dgm:pt modelId="{171145BD-73BF-4387-AB0B-51E11E42710F}">
      <dgm:prSet phldrT="[Текст]"/>
      <dgm:spPr/>
      <dgm:t>
        <a:bodyPr/>
        <a:lstStyle/>
        <a:p>
          <a:endParaRPr lang="ru-RU"/>
        </a:p>
      </dgm:t>
    </dgm:pt>
    <dgm:pt modelId="{3F14A0E8-D2B2-4D22-9804-E3166CB17660}" type="parTrans" cxnId="{32CC0D3D-5CB2-44DC-8296-5FADC978A1C2}">
      <dgm:prSet/>
      <dgm:spPr/>
      <dgm:t>
        <a:bodyPr/>
        <a:lstStyle/>
        <a:p>
          <a:endParaRPr lang="ru-RU"/>
        </a:p>
      </dgm:t>
    </dgm:pt>
    <dgm:pt modelId="{E99BEAE4-8126-4C30-83F0-0BE5EB4E72B9}">
      <dgm:prSet phldrT="[Текст]"/>
      <dgm:spPr>
        <a:solidFill>
          <a:schemeClr val="accent1">
            <a:lumMod val="25000"/>
            <a:lumOff val="75000"/>
            <a:alpha val="9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i="1" u="sng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КЛЮЧЕВЫЕ ЗАДАЧИ:</a:t>
          </a:r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564BC4E7-F444-45E3-92EB-EF1361E86157}" type="sibTrans" cxnId="{32CC0D3D-5CB2-44DC-8296-5FADC978A1C2}">
      <dgm:prSet/>
      <dgm:spPr/>
      <dgm:t>
        <a:bodyPr/>
        <a:lstStyle/>
        <a:p>
          <a:endParaRPr lang="ru-RU"/>
        </a:p>
      </dgm:t>
    </dgm:pt>
    <dgm:pt modelId="{0BFB4A91-EDE4-47DA-827A-A062AFBBDB5B}" type="parTrans" cxnId="{4415B7C9-7934-4ABB-9983-1739499AC327}">
      <dgm:prSet/>
      <dgm:spPr/>
      <dgm:t>
        <a:bodyPr/>
        <a:lstStyle/>
        <a:p>
          <a:endParaRPr lang="ru-RU"/>
        </a:p>
      </dgm:t>
    </dgm:pt>
    <dgm:pt modelId="{116DEECB-4811-4740-B2C8-55D811F5D2B9}">
      <dgm:prSet/>
      <dgm:spPr>
        <a:solidFill>
          <a:schemeClr val="accent1">
            <a:lumMod val="25000"/>
            <a:lumOff val="75000"/>
            <a:alpha val="9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i="1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-Реализация Указов Президента РФ</a:t>
          </a:r>
          <a:endParaRPr lang="ru-RU" b="1" i="1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247D761-E5AC-43A9-BCB6-485272929D23}" type="sibTrans" cxnId="{4415B7C9-7934-4ABB-9983-1739499AC327}">
      <dgm:prSet/>
      <dgm:spPr/>
      <dgm:t>
        <a:bodyPr/>
        <a:lstStyle/>
        <a:p>
          <a:endParaRPr lang="ru-RU"/>
        </a:p>
      </dgm:t>
    </dgm:pt>
    <dgm:pt modelId="{07021B32-4D71-460A-8953-A99D1B4BC30F}" type="parTrans" cxnId="{0D3500C9-DB57-43D5-A284-5E18BB9A8E14}">
      <dgm:prSet/>
      <dgm:spPr/>
      <dgm:t>
        <a:bodyPr/>
        <a:lstStyle/>
        <a:p>
          <a:endParaRPr lang="ru-RU"/>
        </a:p>
      </dgm:t>
    </dgm:pt>
    <dgm:pt modelId="{8F8CEFE9-321C-4B41-BA7A-002597C7392A}">
      <dgm:prSet/>
      <dgm:spPr>
        <a:solidFill>
          <a:schemeClr val="accent1">
            <a:lumMod val="25000"/>
            <a:lumOff val="75000"/>
            <a:alpha val="9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i="1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-Достижение целей социально-экономического развития Белокалитвинского района</a:t>
          </a:r>
          <a:endParaRPr lang="ru-RU" b="1" i="1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143349C-44E6-4F25-9A4E-A1374E8F06F1}" type="sibTrans" cxnId="{0D3500C9-DB57-43D5-A284-5E18BB9A8E14}">
      <dgm:prSet/>
      <dgm:spPr/>
      <dgm:t>
        <a:bodyPr/>
        <a:lstStyle/>
        <a:p>
          <a:endParaRPr lang="ru-RU"/>
        </a:p>
      </dgm:t>
    </dgm:pt>
    <dgm:pt modelId="{AAFD39C4-52C8-497C-8050-D4EFC68C9A36}" type="sibTrans" cxnId="{7827EE82-3527-46DA-A133-9DE0B5303747}">
      <dgm:prSet/>
      <dgm:spPr/>
      <dgm:t>
        <a:bodyPr/>
        <a:lstStyle/>
        <a:p>
          <a:endParaRPr lang="ru-RU"/>
        </a:p>
      </dgm:t>
    </dgm:pt>
    <dgm:pt modelId="{2C002E83-5C6D-4A2A-BED4-EC5F508E5123}" type="pres">
      <dgm:prSet presAssocID="{72AE5D7E-E69A-4D2C-9749-2730F8A19540}" presName="linearFlow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95A4D9-F01C-4086-8050-939EA67CB99C}" type="pres">
      <dgm:prSet presAssocID="{171145BD-73BF-4387-AB0B-51E11E42710F}" presName="composite"/>
      <dgm:spPr/>
      <dgm:t>
        <a:bodyPr/>
        <a:lstStyle/>
        <a:p/>
      </dgm:t>
    </dgm:pt>
    <dgm:pt modelId="{0063AA35-5274-42EB-A330-E0CFF291FAB6}" type="pres">
      <dgm:prSet presAssocID="{171145BD-73BF-4387-AB0B-51E11E42710F}" presName="parentText" presStyleLbl="alignNode1" presStyleCnt="1" custScaleY="61155" custLinFactNeighborX="2657" custLinFactNeighborY="50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24C8F-4E83-48E1-83E0-3D2D0A11D9BD}" type="pres">
      <dgm:prSet presAssocID="{171145BD-73BF-4387-AB0B-51E11E42710F}" presName="descendantText" presStyleLbl="alignAcc1" presStyleCnt="1" custLinFactNeighborY="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7EE82-3527-46DA-A133-9DE0B5303747}" srcId="{72AE5D7E-E69A-4D2C-9749-2730F8A19540}" destId="{171145BD-73BF-4387-AB0B-51E11E42710F}" srcOrd="0" destOrd="0" parTransId="{6D946112-3157-4A3F-9B2B-FED1FEB59FB0}" sibTransId="{AAFD39C4-52C8-497C-8050-D4EFC68C9A36}"/>
    <dgm:cxn modelId="{32CC0D3D-5CB2-44DC-8296-5FADC978A1C2}" srcId="{171145BD-73BF-4387-AB0B-51E11E42710F}" destId="{E99BEAE4-8126-4C30-83F0-0BE5EB4E72B9}" srcOrd="0" destOrd="0" parTransId="{3F14A0E8-D2B2-4D22-9804-E3166CB17660}" sibTransId="{564BC4E7-F444-45E3-92EB-EF1361E86157}"/>
    <dgm:cxn modelId="{4415B7C9-7934-4ABB-9983-1739499AC327}" srcId="{171145BD-73BF-4387-AB0B-51E11E42710F}" destId="{116DEECB-4811-4740-B2C8-55D811F5D2B9}" srcOrd="1" destOrd="0" parTransId="{0BFB4A91-EDE4-47DA-827A-A062AFBBDB5B}" sibTransId="{E247D761-E5AC-43A9-BCB6-485272929D23}"/>
    <dgm:cxn modelId="{0D3500C9-DB57-43D5-A284-5E18BB9A8E14}" srcId="{171145BD-73BF-4387-AB0B-51E11E42710F}" destId="{8F8CEFE9-321C-4B41-BA7A-002597C7392A}" srcOrd="2" destOrd="0" parTransId="{07021B32-4D71-460A-8953-A99D1B4BC30F}" sibTransId="{B143349C-44E6-4F25-9A4E-A1374E8F06F1}"/>
    <dgm:cxn modelId="{12F11A4D-09E0-425F-8EBC-412AFDFFA9E1}" type="presOf" srcId="{72AE5D7E-E69A-4D2C-9749-2730F8A19540}" destId="{2C002E83-5C6D-4A2A-BED4-EC5F508E5123}" srcOrd="0" destOrd="0" presId="urn:microsoft.com/office/officeart/2005/8/layout/chevron2"/>
    <dgm:cxn modelId="{770DFB17-110F-4A7E-BD0F-ADCB988085AF}" type="presParOf" srcId="{2C002E83-5C6D-4A2A-BED4-EC5F508E5123}" destId="{2195A4D9-F01C-4086-8050-939EA67CB99C}" srcOrd="0" destOrd="0" presId="urn:microsoft.com/office/officeart/2005/8/layout/chevron2"/>
    <dgm:cxn modelId="{623BF74F-1163-4C5D-9AE3-960D72D9DAD0}" type="presParOf" srcId="{2195A4D9-F01C-4086-8050-939EA67CB99C}" destId="{0063AA35-5274-42EB-A330-E0CFF291FAB6}" srcOrd="0" destOrd="0" presId="urn:microsoft.com/office/officeart/2005/8/layout/chevron2"/>
    <dgm:cxn modelId="{8A66069D-6AA9-42E3-91DE-2FE9CBABA704}" type="presOf" srcId="{171145BD-73BF-4387-AB0B-51E11E42710F}" destId="{0063AA35-5274-42EB-A330-E0CFF291FAB6}" srcOrd="0" destOrd="0" presId="urn:microsoft.com/office/officeart/2005/8/layout/chevron2"/>
    <dgm:cxn modelId="{BE731A25-FB98-4627-801E-6AA21F6180E8}" type="presParOf" srcId="{2195A4D9-F01C-4086-8050-939EA67CB99C}" destId="{BCF24C8F-4E83-48E1-83E0-3D2D0A11D9BD}" srcOrd="1" destOrd="0" presId="urn:microsoft.com/office/officeart/2005/8/layout/chevron2"/>
    <dgm:cxn modelId="{773D49B5-571E-4101-A682-5533B0C9488B}" type="presOf" srcId="{E99BEAE4-8126-4C30-83F0-0BE5EB4E72B9}" destId="{BCF24C8F-4E83-48E1-83E0-3D2D0A11D9BD}" srcOrd="0" destOrd="0" presId="urn:microsoft.com/office/officeart/2005/8/layout/chevron2"/>
    <dgm:cxn modelId="{040B2F29-153D-4218-B6C3-3EBED849FC70}" type="presOf" srcId="{116DEECB-4811-4740-B2C8-55D811F5D2B9}" destId="{BCF24C8F-4E83-48E1-83E0-3D2D0A11D9BD}" srcOrd="0" destOrd="1" presId="urn:microsoft.com/office/officeart/2005/8/layout/chevron2"/>
    <dgm:cxn modelId="{E1B3A589-A656-460A-99CA-73C7A95FB114}" type="presOf" srcId="{8F8CEFE9-321C-4B41-BA7A-002597C7392A}" destId="{BCF24C8F-4E83-48E1-83E0-3D2D0A11D9BD}" srcOrd="0" destOrd="2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3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2FE027E-8D59-4144-93F7-6973E11B4752}" type="doc">
      <dgm:prSet loTypeId="urn:microsoft.com/office/officeart/2005/8/layout/vList2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7B81AB4-C2C6-4790-AF1B-6E6A6F875042}" type="parTrans" cxnId="{BCC60290-4194-4AA6-B53C-70CDC42A3A54}">
      <dgm:prSet/>
      <dgm:spPr/>
      <dgm:t>
        <a:bodyPr/>
        <a:lstStyle/>
        <a:p>
          <a:endParaRPr lang="ru-RU"/>
        </a:p>
      </dgm:t>
    </dgm:pt>
    <dgm:pt modelId="{D6DE2735-72A2-41A2-89D3-229FAA444F94}">
      <dgm:prSet custT="1"/>
      <dgm:spPr/>
      <dgm:t>
        <a:bodyPr/>
        <a:lstStyle/>
        <a:p>
          <a:pPr algn="ctr" rtl="0"/>
          <a:r>
            <a:rPr lang="ru-RU" sz="2800" b="1" smtClean="0">
              <a:latin typeface="Times New Roman" pitchFamily="18" charset="0"/>
              <a:cs typeface="Times New Roman" pitchFamily="18" charset="0"/>
            </a:rPr>
            <a:t>2022 год </a:t>
          </a:r>
        </a:p>
        <a:p>
          <a:pPr algn="ctr" rtl="0"/>
          <a:r>
            <a:rPr lang="ru-RU" sz="2800" b="1" smtClean="0">
              <a:latin typeface="Times New Roman" pitchFamily="18" charset="0"/>
              <a:cs typeface="Times New Roman" pitchFamily="18" charset="0"/>
            </a:rPr>
            <a:t>3 255,5</a:t>
          </a:r>
        </a:p>
        <a:p>
          <a:pPr algn="ctr" rtl="0"/>
          <a:r>
            <a:rPr lang="ru-RU" sz="2800" b="1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FD0D97D0-992C-497E-BFCB-52AF468CE794}" type="sibTrans" cxnId="{BCC60290-4194-4AA6-B53C-70CDC42A3A54}">
      <dgm:prSet/>
      <dgm:spPr/>
      <dgm:t>
        <a:bodyPr/>
        <a:lstStyle/>
        <a:p>
          <a:endParaRPr lang="ru-RU"/>
        </a:p>
      </dgm:t>
    </dgm:pt>
    <dgm:pt modelId="{6E93E9A7-2850-426C-B9D6-F5B75FE73398}" type="pres">
      <dgm:prSet presAssocID="{62FE027E-8D59-4144-93F7-6973E11B4752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BD2A1-0D10-4652-9AF3-4C63F4DC35F1}" type="pres">
      <dgm:prSet presAssocID="{D6DE2735-72A2-41A2-89D3-229FAA444F94}" presName="parentText" presStyleLbl="node1" presStyleCnt="1" custLinFactNeighborX="-1451" custLinFactNeighborY="-424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C60290-4194-4AA6-B53C-70CDC42A3A54}" srcId="{62FE027E-8D59-4144-93F7-6973E11B4752}" destId="{D6DE2735-72A2-41A2-89D3-229FAA444F94}" srcOrd="0" destOrd="0" parTransId="{57B81AB4-C2C6-4790-AF1B-6E6A6F875042}" sibTransId="{FD0D97D0-992C-497E-BFCB-52AF468CE794}"/>
    <dgm:cxn modelId="{7211E956-6E97-4405-A8F2-EB02DC3B05DD}" type="presOf" srcId="{62FE027E-8D59-4144-93F7-6973E11B4752}" destId="{6E93E9A7-2850-426C-B9D6-F5B75FE73398}" srcOrd="0" destOrd="0" presId="urn:microsoft.com/office/officeart/2005/8/layout/vList2"/>
    <dgm:cxn modelId="{E818AE92-B97F-4162-A01D-185C311B6E29}" type="presParOf" srcId="{6E93E9A7-2850-426C-B9D6-F5B75FE73398}" destId="{F71BD2A1-0D10-4652-9AF3-4C63F4DC35F1}" srcOrd="0" destOrd="0" presId="urn:microsoft.com/office/officeart/2005/8/layout/vList2"/>
    <dgm:cxn modelId="{AC151825-6FEA-4D65-8695-C989E5DCCF21}" type="presOf" srcId="{D6DE2735-72A2-41A2-89D3-229FAA444F94}" destId="{F71BD2A1-0D10-4652-9AF3-4C63F4DC35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A17A4C0-D2C7-4D38-A53D-98BFBE43510D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B0809C-874A-4618-94C5-AC3339E0E918}" type="parTrans" cxnId="{E109A1B4-87EC-44C9-BD8A-48FDD2DDF04F}">
      <dgm:prSet/>
      <dgm:spPr/>
      <dgm:t>
        <a:bodyPr/>
        <a:lstStyle/>
        <a:p>
          <a:endParaRPr lang="ru-RU"/>
        </a:p>
      </dgm:t>
    </dgm:pt>
    <dgm:pt modelId="{A8620055-7E74-4AEE-8AA6-EAAF2CA4A310}">
      <dgm:prSet custT="1"/>
      <dgm:spPr/>
      <dgm:t>
        <a:bodyPr/>
        <a:lstStyle/>
        <a:p>
          <a:pPr algn="ctr" rtl="0"/>
          <a:r>
            <a:rPr lang="ru-RU" sz="2800" b="1" smtClean="0">
              <a:latin typeface="Times New Roman" pitchFamily="18" charset="0"/>
              <a:cs typeface="Times New Roman" pitchFamily="18" charset="0"/>
            </a:rPr>
            <a:t>2023 год </a:t>
          </a:r>
        </a:p>
        <a:p>
          <a:pPr algn="ctr" rtl="0"/>
          <a:r>
            <a:rPr lang="ru-RU" sz="2800" b="1" smtClean="0">
              <a:latin typeface="Times New Roman" pitchFamily="18" charset="0"/>
              <a:cs typeface="Times New Roman" pitchFamily="18" charset="0"/>
            </a:rPr>
            <a:t>3 255,5</a:t>
          </a:r>
        </a:p>
        <a:p>
          <a:pPr algn="ctr" rtl="0"/>
          <a:r>
            <a:rPr lang="ru-RU" sz="2800" b="1" smtClean="0"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2800" b="1">
            <a:latin typeface="Times New Roman" pitchFamily="18" charset="0"/>
            <a:cs typeface="Times New Roman" pitchFamily="18" charset="0"/>
          </a:endParaRPr>
        </a:p>
      </dgm:t>
    </dgm:pt>
    <dgm:pt modelId="{5E4BA59A-79CD-4EB6-A640-BFC3F1D6FE35}" type="sibTrans" cxnId="{E109A1B4-87EC-44C9-BD8A-48FDD2DDF04F}">
      <dgm:prSet/>
      <dgm:spPr/>
      <dgm:t>
        <a:bodyPr/>
        <a:lstStyle/>
        <a:p>
          <a:endParaRPr lang="ru-RU"/>
        </a:p>
      </dgm:t>
    </dgm:pt>
    <dgm:pt modelId="{1A667E5D-90D1-41FC-BCAE-6667744A3CB3}" type="pres">
      <dgm:prSet presAssocID="{6A17A4C0-D2C7-4D38-A53D-98BFBE43510D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9E6B6-F99F-45F7-A38A-1AE9545FED1E}" type="pres">
      <dgm:prSet presAssocID="{A8620055-7E74-4AEE-8AA6-EAAF2CA4A310}" presName="parentText" presStyleLbl="node1" presStyleCnt="1" custLinFactNeighborX="540" custLinFactNeighborY="-65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9A1B4-87EC-44C9-BD8A-48FDD2DDF04F}" srcId="{6A17A4C0-D2C7-4D38-A53D-98BFBE43510D}" destId="{A8620055-7E74-4AEE-8AA6-EAAF2CA4A310}" srcOrd="0" destOrd="0" parTransId="{A9B0809C-874A-4618-94C5-AC3339E0E918}" sibTransId="{5E4BA59A-79CD-4EB6-A640-BFC3F1D6FE35}"/>
    <dgm:cxn modelId="{C7278C7E-6DE0-4C92-BA4B-9D0D3182AAE7}" type="presOf" srcId="{6A17A4C0-D2C7-4D38-A53D-98BFBE43510D}" destId="{1A667E5D-90D1-41FC-BCAE-6667744A3CB3}" srcOrd="0" destOrd="0" presId="urn:microsoft.com/office/officeart/2005/8/layout/vList2"/>
    <dgm:cxn modelId="{12D8549B-2AAF-440B-9944-DC724EF2216B}" type="presParOf" srcId="{1A667E5D-90D1-41FC-BCAE-6667744A3CB3}" destId="{4D29E6B6-F99F-45F7-A38A-1AE9545FED1E}" srcOrd="0" destOrd="0" presId="urn:microsoft.com/office/officeart/2005/8/layout/vList2"/>
    <dgm:cxn modelId="{30DD4245-D56F-47B1-A62B-A6EFED655C2B}" type="presOf" srcId="{A8620055-7E74-4AEE-8AA6-EAAF2CA4A310}" destId="{4D29E6B6-F99F-45F7-A38A-1AE9545FED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02243E0-DBF7-47D1-AA52-BC365F20118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22989721-A743-4CED-B5F2-C8BADBC40AC7}" type="parTrans" cxnId="{44763C1E-5297-4E53-9F35-DBDD8483CD25}">
      <dgm:prSet/>
      <dgm:spPr/>
      <dgm:t>
        <a:bodyPr/>
        <a:lstStyle/>
        <a:p>
          <a:endParaRPr lang="ru-RU"/>
        </a:p>
      </dgm:t>
    </dgm:pt>
    <dgm:pt modelId="{AEA0241C-1A0C-462F-9BD8-DA68846A73F3}">
      <dgm:prSet phldrT="[Текст]" custT="1"/>
      <dgm:spPr/>
      <dgm:t>
        <a:bodyPr/>
        <a:lstStyle/>
        <a:p>
          <a:pPr>
            <a:lnSpc>
              <a:spcPct val="120000"/>
            </a:lnSpc>
            <a:spcAft>
              <a:spcPct val="0"/>
            </a:spcAft>
          </a:pPr>
          <a:r>
            <a:rPr lang="ru-RU" sz="1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«Демография»</a:t>
          </a:r>
        </a:p>
        <a:p>
          <a:pPr>
            <a:lnSpc>
              <a:spcPct val="120000"/>
            </a:lnSpc>
            <a:spcAft>
              <a:spcPct val="0"/>
            </a:spcAft>
          </a:pPr>
          <a:r>
            <a:rPr lang="ru-RU" sz="1800" b="1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2022 – 141 640,5тыс. рублей</a:t>
          </a:r>
        </a:p>
        <a:p>
          <a:pPr>
            <a:lnSpc>
              <a:spcPct val="120000"/>
            </a:lnSpc>
            <a:spcAft>
              <a:spcPct val="0"/>
            </a:spcAft>
          </a:pPr>
          <a:r>
            <a:rPr lang="ru-RU" sz="1800" b="1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2023 – 140 149,1 тыс. рублей</a:t>
          </a:r>
        </a:p>
        <a:p>
          <a:pPr>
            <a:lnSpc>
              <a:spcPct val="120000"/>
            </a:lnSpc>
            <a:spcAft>
              <a:spcPct val="0"/>
            </a:spcAft>
          </a:pPr>
          <a:r>
            <a:rPr lang="ru-RU" sz="1800" b="1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2024 – 32 912,3 тыс. рублей</a:t>
          </a:r>
          <a:endParaRPr lang="ru-RU" sz="1800" b="1">
            <a:solidFill>
              <a:schemeClr val="accent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80E752-9C30-473B-A544-255CFAD0A945}" type="sibTrans" cxnId="{44763C1E-5297-4E53-9F35-DBDD8483CD25}">
      <dgm:prSet/>
      <dgm:spPr/>
      <dgm:t>
        <a:bodyPr/>
        <a:lstStyle/>
        <a:p>
          <a:endParaRPr lang="ru-RU"/>
        </a:p>
      </dgm:t>
    </dgm:pt>
    <dgm:pt modelId="{C25927A6-2A80-45EE-9333-A572A186987F}" type="pres">
      <dgm:prSet presAssocID="{602243E0-DBF7-47D1-AA52-BC365F20118B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84FD3A75-D34B-48D3-AA93-051625F4D8BE}" type="pres">
      <dgm:prSet presAssocID="{602243E0-DBF7-47D1-AA52-BC365F20118B}" presName="dummy"/>
      <dgm:spPr/>
      <dgm:t>
        <a:bodyPr/>
        <a:lstStyle/>
        <a:p/>
      </dgm:t>
    </dgm:pt>
    <dgm:pt modelId="{4125F38B-6197-4E7A-B646-7077570B5D91}" type="pres">
      <dgm:prSet presAssocID="{602243E0-DBF7-47D1-AA52-BC365F20118B}" presName="linH"/>
      <dgm:spPr/>
      <dgm:t>
        <a:bodyPr/>
        <a:lstStyle/>
        <a:p/>
      </dgm:t>
    </dgm:pt>
    <dgm:pt modelId="{D6D23EA0-FA57-4F16-86CD-E7579F832938}" type="pres">
      <dgm:prSet presAssocID="{602243E0-DBF7-47D1-AA52-BC365F20118B}" presName="padding1"/>
      <dgm:spPr/>
      <dgm:t>
        <a:bodyPr/>
        <a:lstStyle/>
        <a:p/>
      </dgm:t>
    </dgm:pt>
    <dgm:pt modelId="{3B933501-B8BF-4F62-9F13-21DDDE1507FA}" type="pres">
      <dgm:prSet presAssocID="{AEA0241C-1A0C-462F-9BD8-DA68846A73F3}" presName="linV"/>
      <dgm:spPr/>
      <dgm:t>
        <a:bodyPr/>
        <a:lstStyle/>
        <a:p/>
      </dgm:t>
    </dgm:pt>
    <dgm:pt modelId="{9A3BC0F2-CC4C-4D91-B897-A047D9BF9F0C}" type="pres">
      <dgm:prSet presAssocID="{AEA0241C-1A0C-462F-9BD8-DA68846A73F3}" presName="spVertical1"/>
      <dgm:spPr/>
      <dgm:t>
        <a:bodyPr/>
        <a:lstStyle/>
        <a:p/>
      </dgm:t>
    </dgm:pt>
    <dgm:pt modelId="{36867EF6-2DC7-4B0B-BD36-DFC0B8ABCA1E}" type="pres">
      <dgm:prSet presAssocID="{AEA0241C-1A0C-462F-9BD8-DA68846A73F3}" presName="parTx" presStyleLbl="revTx" presStyleCnt="1" custLinFactNeighborX="11400" custLinFactNeighborY="-4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079F2-D649-4DF1-AF61-D0343D8089AB}" type="pres">
      <dgm:prSet presAssocID="{AEA0241C-1A0C-462F-9BD8-DA68846A73F3}" presName="spVertical2"/>
      <dgm:spPr/>
      <dgm:t>
        <a:bodyPr/>
        <a:lstStyle/>
        <a:p/>
      </dgm:t>
    </dgm:pt>
    <dgm:pt modelId="{0AD558EE-5F60-405A-837D-A2614156B600}" type="pres">
      <dgm:prSet presAssocID="{AEA0241C-1A0C-462F-9BD8-DA68846A73F3}" presName="spVertical3"/>
      <dgm:spPr/>
      <dgm:t>
        <a:bodyPr/>
        <a:lstStyle/>
        <a:p/>
      </dgm:t>
    </dgm:pt>
    <dgm:pt modelId="{2C524CB1-686E-471B-A558-DBDE1D8D3055}" type="pres">
      <dgm:prSet presAssocID="{602243E0-DBF7-47D1-AA52-BC365F20118B}" presName="padding2"/>
      <dgm:spPr/>
      <dgm:t>
        <a:bodyPr/>
        <a:lstStyle/>
        <a:p/>
      </dgm:t>
    </dgm:pt>
    <dgm:pt modelId="{49C9B960-30FE-4DEA-8B0D-24C2D5FF051D}" type="pres">
      <dgm:prSet presAssocID="{602243E0-DBF7-47D1-AA52-BC365F20118B}" presName="negArrow"/>
      <dgm:spPr/>
      <dgm:t>
        <a:bodyPr/>
        <a:lstStyle/>
        <a:p/>
      </dgm:t>
    </dgm:pt>
    <dgm:pt modelId="{26FAE640-9FC3-4E61-8151-4AF300A08FB5}" type="pres">
      <dgm:prSet presAssocID="{602243E0-DBF7-47D1-AA52-BC365F20118B}" presName="backgroundArrow" presStyleLbl="node1" presStyleCnt="1" custLinFactNeighborX="-1694" custLinFactNeighborY="-10089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44763C1E-5297-4E53-9F35-DBDD8483CD25}" srcId="{602243E0-DBF7-47D1-AA52-BC365F20118B}" destId="{AEA0241C-1A0C-462F-9BD8-DA68846A73F3}" srcOrd="0" destOrd="0" parTransId="{22989721-A743-4CED-B5F2-C8BADBC40AC7}" sibTransId="{3E80E752-9C30-473B-A544-255CFAD0A945}"/>
    <dgm:cxn modelId="{621536E5-8EB3-454E-8EC1-220D92D7C620}" type="presOf" srcId="{602243E0-DBF7-47D1-AA52-BC365F20118B}" destId="{C25927A6-2A80-45EE-9333-A572A186987F}" srcOrd="0" destOrd="0" presId="urn:microsoft.com/office/officeart/2005/8/layout/hProcess3"/>
    <dgm:cxn modelId="{A7C85D37-99F4-4D1F-A73F-B38E1C25BC80}" type="presParOf" srcId="{C25927A6-2A80-45EE-9333-A572A186987F}" destId="{84FD3A75-D34B-48D3-AA93-051625F4D8BE}" srcOrd="0" destOrd="0" presId="urn:microsoft.com/office/officeart/2005/8/layout/hProcess3"/>
    <dgm:cxn modelId="{232D2719-7CD5-4276-B87E-CD1194A545DE}" type="presParOf" srcId="{C25927A6-2A80-45EE-9333-A572A186987F}" destId="{4125F38B-6197-4E7A-B646-7077570B5D91}" srcOrd="1" destOrd="0" presId="urn:microsoft.com/office/officeart/2005/8/layout/hProcess3"/>
    <dgm:cxn modelId="{EEA1E920-41E1-45EA-A507-7E01F980E6FF}" type="presParOf" srcId="{4125F38B-6197-4E7A-B646-7077570B5D91}" destId="{D6D23EA0-FA57-4F16-86CD-E7579F832938}" srcOrd="0" destOrd="0" presId="urn:microsoft.com/office/officeart/2005/8/layout/hProcess3"/>
    <dgm:cxn modelId="{8E15AFD4-597B-49E6-9B23-D5DB382FA097}" type="presParOf" srcId="{4125F38B-6197-4E7A-B646-7077570B5D91}" destId="{3B933501-B8BF-4F62-9F13-21DDDE1507FA}" srcOrd="1" destOrd="0" presId="urn:microsoft.com/office/officeart/2005/8/layout/hProcess3"/>
    <dgm:cxn modelId="{50FBDC0A-FB4E-4390-A3DD-4FCEA7CB2F57}" type="presParOf" srcId="{3B933501-B8BF-4F62-9F13-21DDDE1507FA}" destId="{9A3BC0F2-CC4C-4D91-B897-A047D9BF9F0C}" srcOrd="0" destOrd="0" presId="urn:microsoft.com/office/officeart/2005/8/layout/hProcess3"/>
    <dgm:cxn modelId="{6F93BD33-8BC3-469F-8678-544E09F1F07C}" type="presParOf" srcId="{3B933501-B8BF-4F62-9F13-21DDDE1507FA}" destId="{36867EF6-2DC7-4B0B-BD36-DFC0B8ABCA1E}" srcOrd="1" destOrd="0" presId="urn:microsoft.com/office/officeart/2005/8/layout/hProcess3"/>
    <dgm:cxn modelId="{BD5AE88A-EBBE-42E7-A1A9-04C6A40BFA9F}" type="presOf" srcId="{AEA0241C-1A0C-462F-9BD8-DA68846A73F3}" destId="{36867EF6-2DC7-4B0B-BD36-DFC0B8ABCA1E}" srcOrd="0" destOrd="0" presId="urn:microsoft.com/office/officeart/2005/8/layout/hProcess3"/>
    <dgm:cxn modelId="{3CA7509F-66A7-4101-9BB8-BB736A024444}" type="presParOf" srcId="{3B933501-B8BF-4F62-9F13-21DDDE1507FA}" destId="{7D2079F2-D649-4DF1-AF61-D0343D8089AB}" srcOrd="2" destOrd="0" presId="urn:microsoft.com/office/officeart/2005/8/layout/hProcess3"/>
    <dgm:cxn modelId="{DB662410-054C-48E2-9628-BAAD6FCAC39D}" type="presParOf" srcId="{3B933501-B8BF-4F62-9F13-21DDDE1507FA}" destId="{0AD558EE-5F60-405A-837D-A2614156B600}" srcOrd="3" destOrd="0" presId="urn:microsoft.com/office/officeart/2005/8/layout/hProcess3"/>
    <dgm:cxn modelId="{A22C0EF8-6ACB-425E-B2D7-59A2F555F364}" type="presParOf" srcId="{4125F38B-6197-4E7A-B646-7077570B5D91}" destId="{2C524CB1-686E-471B-A558-DBDE1D8D3055}" srcOrd="2" destOrd="0" presId="urn:microsoft.com/office/officeart/2005/8/layout/hProcess3"/>
    <dgm:cxn modelId="{51537FE3-858F-4E16-87E2-A31D24D1AE8E}" type="presParOf" srcId="{4125F38B-6197-4E7A-B646-7077570B5D91}" destId="{49C9B960-30FE-4DEA-8B0D-24C2D5FF051D}" srcOrd="3" destOrd="0" presId="urn:microsoft.com/office/officeart/2005/8/layout/hProcess3"/>
    <dgm:cxn modelId="{F0BB7624-CB61-4A8F-8322-AED6C6616508}" type="presParOf" srcId="{4125F38B-6197-4E7A-B646-7077570B5D91}" destId="{26FAE640-9FC3-4E61-8151-4AF300A08FB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3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F1FDA71-52DC-4FAF-ACAA-AEC210C71F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688E9D-54EF-4215-8FD2-6F57A67A599B}" type="parTrans" cxnId="{8EA57CD9-8DB2-457C-8797-B78CBAE3BA75}">
      <dgm:prSet/>
      <dgm:spPr/>
      <dgm:t>
        <a:bodyPr/>
        <a:lstStyle/>
        <a:p>
          <a:endParaRPr lang="ru-RU"/>
        </a:p>
      </dgm:t>
    </dgm:pt>
    <dgm:pt modelId="{29D8D6E4-065D-488F-8D28-D153B9EEA67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ru-RU" sz="2000" b="1" u="none" baseline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Направление расходов дорожного фонда </a:t>
          </a:r>
        </a:p>
        <a:p>
          <a:pPr>
            <a:lnSpc>
              <a:spcPct val="100000"/>
            </a:lnSpc>
            <a:spcAft>
              <a:spcPct val="0"/>
            </a:spcAft>
          </a:pPr>
          <a:r>
            <a:rPr lang="ru-RU" sz="2000" b="1" u="none" baseline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Белокалитвинского района</a:t>
          </a:r>
          <a:endParaRPr lang="ru-RU" sz="2000" u="none" baseline="0">
            <a:solidFill>
              <a:schemeClr val="accent6">
                <a:lumMod val="75000"/>
              </a:schemeClr>
            </a:solidFill>
          </a:endParaRPr>
        </a:p>
      </dgm:t>
    </dgm:pt>
    <dgm:pt modelId="{6D96E5AF-49D3-4FF5-8814-9395CAD7710C}" type="parTrans" cxnId="{F76EC6F9-A17B-408A-8783-CACF0BC1F334}">
      <dgm:prSet/>
      <dgm:spPr/>
      <dgm:t>
        <a:bodyPr/>
        <a:lstStyle/>
        <a:p>
          <a:endParaRPr lang="ru-RU"/>
        </a:p>
      </dgm:t>
    </dgm:pt>
    <dgm:pt modelId="{DC17B358-9A14-4C34-8522-3F7882AEDAE3}">
      <dgm:prSet custT="1"/>
      <dgm:spPr/>
      <dgm:t>
        <a:bodyPr/>
        <a:lstStyle/>
        <a:p>
          <a:r>
            <a:rPr lang="ru-RU" sz="18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дорожной деятельности в отношении автомобильных дорог местного значения</a:t>
          </a:r>
        </a:p>
      </dgm:t>
    </dgm:pt>
    <dgm:pt modelId="{22EDD249-391A-49FF-A349-5DEC9CE35086}" type="sibTrans" cxnId="{F76EC6F9-A17B-408A-8783-CACF0BC1F334}">
      <dgm:prSet/>
      <dgm:spPr/>
      <dgm:t>
        <a:bodyPr/>
        <a:lstStyle/>
        <a:p>
          <a:endParaRPr lang="ru-RU"/>
        </a:p>
      </dgm:t>
    </dgm:pt>
    <dgm:pt modelId="{A25A6BFF-D887-43DA-B9E1-1FB3FC88BF08}" type="parTrans" cxnId="{173364CA-05D8-47E2-BA2D-4176236C58FC}">
      <dgm:prSet/>
      <dgm:spPr/>
      <dgm:t>
        <a:bodyPr/>
        <a:lstStyle/>
        <a:p>
          <a:endParaRPr lang="ru-RU"/>
        </a:p>
      </dgm:t>
    </dgm:pt>
    <dgm:pt modelId="{F8ECE00B-202A-49FE-86C2-C45EF3762899}">
      <dgm:prSet custT="1"/>
      <dgm:spPr/>
      <dgm:t>
        <a:bodyPr/>
        <a:lstStyle/>
        <a:p>
          <a:r>
            <a:rPr lang="ru-RU" sz="15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из областного и районного бюджетов бюджетам поселений на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</a:r>
          <a:endParaRPr lang="ru-RU" sz="150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704904-FCB0-4DB7-B92E-082DEB3A778E}" type="sibTrans" cxnId="{173364CA-05D8-47E2-BA2D-4176236C58FC}">
      <dgm:prSet/>
      <dgm:spPr/>
      <dgm:t>
        <a:bodyPr/>
        <a:lstStyle/>
        <a:p>
          <a:endParaRPr lang="ru-RU"/>
        </a:p>
      </dgm:t>
    </dgm:pt>
    <dgm:pt modelId="{01A1B437-C155-4009-A0D3-19497952C8EE}" type="sibTrans" cxnId="{8EA57CD9-8DB2-457C-8797-B78CBAE3BA75}">
      <dgm:prSet/>
      <dgm:spPr/>
      <dgm:t>
        <a:bodyPr/>
        <a:lstStyle/>
        <a:p>
          <a:endParaRPr lang="ru-RU"/>
        </a:p>
      </dgm:t>
    </dgm:pt>
    <dgm:pt modelId="{182EE62D-7460-44C8-BA87-4BD5FC3C2BB4}" type="pres">
      <dgm:prSet presAssocID="{9F1FDA71-52DC-4FAF-ACAA-AEC210C71F1A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634F96-C699-4199-BEB0-799411DB9D3E}" type="pres">
      <dgm:prSet presAssocID="{29D8D6E4-065D-488F-8D28-D153B9EEA67D}" presName="hierRoot1"/>
      <dgm:spPr/>
      <dgm:t>
        <a:bodyPr/>
        <a:lstStyle/>
        <a:p/>
      </dgm:t>
    </dgm:pt>
    <dgm:pt modelId="{1B50EB6E-670C-4FFD-9F39-CBA9DABA3CF8}" type="pres">
      <dgm:prSet presAssocID="{29D8D6E4-065D-488F-8D28-D153B9EEA67D}" presName="composite"/>
      <dgm:spPr/>
      <dgm:t>
        <a:bodyPr/>
        <a:lstStyle/>
        <a:p/>
      </dgm:t>
    </dgm:pt>
    <dgm:pt modelId="{1AE7D1B1-547F-42E5-A1EB-B6B9AAD1B5C3}" type="pres">
      <dgm:prSet presAssocID="{29D8D6E4-065D-488F-8D28-D153B9EEA67D}" presName="background" presStyleLbl="node0" presStyleCnt="1"/>
      <dgm:spPr/>
      <dgm:t>
        <a:bodyPr/>
        <a:lstStyle/>
        <a:p/>
      </dgm:t>
    </dgm:pt>
    <dgm:pt modelId="{CE29FF39-BC16-4DDD-87B0-8E1D80C200A8}" type="pres">
      <dgm:prSet presAssocID="{29D8D6E4-065D-488F-8D28-D153B9EEA67D}" presName="text" presStyleLbl="fgAcc0" presStyleCnt="1" custScaleX="298687" custScaleY="47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C5FB1-565D-488B-9852-669D0E2EAD16}" type="pres">
      <dgm:prSet presAssocID="{29D8D6E4-065D-488F-8D28-D153B9EEA67D}" presName="hierChild2"/>
      <dgm:spPr/>
      <dgm:t>
        <a:bodyPr/>
        <a:lstStyle/>
        <a:p/>
      </dgm:t>
    </dgm:pt>
    <dgm:pt modelId="{CED29FA4-E1F4-4A30-A0AF-BD13DCB3BDEC}" type="pres">
      <dgm:prSet presAssocID="{6D96E5AF-49D3-4FF5-8814-9395CAD7710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AC2A05-154F-40F8-BB58-27D59B64B4BB}" type="pres">
      <dgm:prSet presAssocID="{DC17B358-9A14-4C34-8522-3F7882AEDAE3}" presName="hierRoot2"/>
      <dgm:spPr/>
      <dgm:t>
        <a:bodyPr/>
        <a:lstStyle/>
        <a:p/>
      </dgm:t>
    </dgm:pt>
    <dgm:pt modelId="{05C46348-E985-43A3-9B3A-F0B61DE52311}" type="pres">
      <dgm:prSet presAssocID="{DC17B358-9A14-4C34-8522-3F7882AEDAE3}" presName="composite2"/>
      <dgm:spPr/>
      <dgm:t>
        <a:bodyPr/>
        <a:lstStyle/>
        <a:p/>
      </dgm:t>
    </dgm:pt>
    <dgm:pt modelId="{59C7BF66-05CD-4D0B-82D4-A4B19F4CA88A}" type="pres">
      <dgm:prSet presAssocID="{DC17B358-9A14-4C34-8522-3F7882AEDAE3}" presName="background2" presStyleLbl="node2" presStyleCnt="2"/>
      <dgm:spPr>
        <a:prstGeom prst="round2DiagRect">
          <a:avLst/>
        </a:prstGeom>
      </dgm:spPr>
      <dgm:t>
        <a:bodyPr/>
        <a:lstStyle/>
        <a:p/>
      </dgm:t>
    </dgm:pt>
    <dgm:pt modelId="{7528FD24-4C26-4449-B93C-93757C56D6DB}" type="pres">
      <dgm:prSet presAssocID="{DC17B358-9A14-4C34-8522-3F7882AEDAE3}" presName="text2" presStyleLbl="fgAcc2" presStyleCnt="2" custScaleX="166068" custScaleY="129917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FE4080D-9532-4C41-94E7-1964AF719E75}" type="pres">
      <dgm:prSet presAssocID="{DC17B358-9A14-4C34-8522-3F7882AEDAE3}" presName="hierChild3"/>
      <dgm:spPr/>
      <dgm:t>
        <a:bodyPr/>
        <a:lstStyle/>
        <a:p/>
      </dgm:t>
    </dgm:pt>
    <dgm:pt modelId="{5B747992-9E2E-448F-BFE8-E54DB840DCB9}" type="pres">
      <dgm:prSet presAssocID="{A25A6BFF-D887-43DA-B9E1-1FB3FC88BF08}" presName="Name10" presStyleLbl="parChTrans1D2" presStyleCnt="2"/>
      <dgm:spPr/>
      <dgm:t>
        <a:bodyPr/>
        <a:lstStyle/>
        <a:p>
          <a:endParaRPr lang="ru-RU"/>
        </a:p>
      </dgm:t>
    </dgm:pt>
    <dgm:pt modelId="{F227DA86-7D23-4FA8-8700-09236CE88096}" type="pres">
      <dgm:prSet presAssocID="{F8ECE00B-202A-49FE-86C2-C45EF3762899}" presName="hierRoot2"/>
      <dgm:spPr/>
      <dgm:t>
        <a:bodyPr/>
        <a:lstStyle/>
        <a:p/>
      </dgm:t>
    </dgm:pt>
    <dgm:pt modelId="{47462DA8-33D5-42E6-91F4-AC6927491CFE}" type="pres">
      <dgm:prSet presAssocID="{F8ECE00B-202A-49FE-86C2-C45EF3762899}" presName="composite2"/>
      <dgm:spPr/>
      <dgm:t>
        <a:bodyPr/>
        <a:lstStyle/>
        <a:p/>
      </dgm:t>
    </dgm:pt>
    <dgm:pt modelId="{3E1F9BA9-834D-4AD2-B26A-2D1C2EA16150}" type="pres">
      <dgm:prSet presAssocID="{F8ECE00B-202A-49FE-86C2-C45EF3762899}" presName="background2" presStyleLbl="node2" presStyleIdx="1" presStyleCnt="2"/>
      <dgm:spPr>
        <a:prstGeom prst="round2DiagRect">
          <a:avLst/>
        </a:prstGeom>
      </dgm:spPr>
      <dgm:t>
        <a:bodyPr/>
        <a:lstStyle/>
        <a:p/>
      </dgm:t>
    </dgm:pt>
    <dgm:pt modelId="{BC07FF6D-C0BF-471D-8807-79A293ED7DCB}" type="pres">
      <dgm:prSet presAssocID="{F8ECE00B-202A-49FE-86C2-C45EF3762899}" presName="text2" presStyleLbl="fgAcc2" presStyleIdx="1" presStyleCnt="2" custScaleX="166068" custScaleY="129917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FEFB737-6AC7-4CB9-9C41-E6AF136B8172}" type="pres">
      <dgm:prSet presAssocID="{F8ECE00B-202A-49FE-86C2-C45EF3762899}" presName="hierChild3"/>
      <dgm:spPr/>
      <dgm:t>
        <a:bodyPr/>
        <a:lstStyle/>
        <a:p/>
      </dgm:t>
    </dgm:pt>
  </dgm:ptLst>
  <dgm:cxnLst>
    <dgm:cxn modelId="{8EA57CD9-8DB2-457C-8797-B78CBAE3BA75}" srcId="{9F1FDA71-52DC-4FAF-ACAA-AEC210C71F1A}" destId="{29D8D6E4-065D-488F-8D28-D153B9EEA67D}" srcOrd="0" destOrd="0" parTransId="{90688E9D-54EF-4215-8FD2-6F57A67A599B}" sibTransId="{01A1B437-C155-4009-A0D3-19497952C8EE}"/>
    <dgm:cxn modelId="{F76EC6F9-A17B-408A-8783-CACF0BC1F334}" srcId="{29D8D6E4-065D-488F-8D28-D153B9EEA67D}" destId="{DC17B358-9A14-4C34-8522-3F7882AEDAE3}" srcOrd="0" destOrd="0" parTransId="{6D96E5AF-49D3-4FF5-8814-9395CAD7710C}" sibTransId="{22EDD249-391A-49FF-A349-5DEC9CE35086}"/>
    <dgm:cxn modelId="{173364CA-05D8-47E2-BA2D-4176236C58FC}" srcId="{29D8D6E4-065D-488F-8D28-D153B9EEA67D}" destId="{F8ECE00B-202A-49FE-86C2-C45EF3762899}" srcOrd="1" destOrd="0" parTransId="{A25A6BFF-D887-43DA-B9E1-1FB3FC88BF08}" sibTransId="{53704904-FCB0-4DB7-B92E-082DEB3A778E}"/>
    <dgm:cxn modelId="{1E5CB51D-28B3-4CB8-A6D9-04AAC1CBADB3}" type="presOf" srcId="{9F1FDA71-52DC-4FAF-ACAA-AEC210C71F1A}" destId="{182EE62D-7460-44C8-BA87-4BD5FC3C2BB4}" srcOrd="0" destOrd="0" presId="urn:microsoft.com/office/officeart/2005/8/layout/hierarchy1"/>
    <dgm:cxn modelId="{9C099E12-E290-4205-B641-E37045F14359}" type="presParOf" srcId="{182EE62D-7460-44C8-BA87-4BD5FC3C2BB4}" destId="{1E634F96-C699-4199-BEB0-799411DB9D3E}" srcOrd="0" destOrd="0" presId="urn:microsoft.com/office/officeart/2005/8/layout/hierarchy1"/>
    <dgm:cxn modelId="{D49D2720-AC0B-4C37-86B2-DC4AA9B01882}" type="presParOf" srcId="{1E634F96-C699-4199-BEB0-799411DB9D3E}" destId="{1B50EB6E-670C-4FFD-9F39-CBA9DABA3CF8}" srcOrd="0" destOrd="0" presId="urn:microsoft.com/office/officeart/2005/8/layout/hierarchy1"/>
    <dgm:cxn modelId="{FAFD99BC-4418-4B9A-A56D-8D69237564AC}" type="presParOf" srcId="{1B50EB6E-670C-4FFD-9F39-CBA9DABA3CF8}" destId="{1AE7D1B1-547F-42E5-A1EB-B6B9AAD1B5C3}" srcOrd="0" destOrd="0" presId="urn:microsoft.com/office/officeart/2005/8/layout/hierarchy1"/>
    <dgm:cxn modelId="{FD63005A-5FE4-451F-8C33-7D6AE2AA814B}" type="presParOf" srcId="{1B50EB6E-670C-4FFD-9F39-CBA9DABA3CF8}" destId="{CE29FF39-BC16-4DDD-87B0-8E1D80C200A8}" srcOrd="1" destOrd="0" presId="urn:microsoft.com/office/officeart/2005/8/layout/hierarchy1"/>
    <dgm:cxn modelId="{499C0C87-699C-4A64-8652-5BF61473440F}" type="presOf" srcId="{29D8D6E4-065D-488F-8D28-D153B9EEA67D}" destId="{CE29FF39-BC16-4DDD-87B0-8E1D80C200A8}" srcOrd="0" destOrd="0" presId="urn:microsoft.com/office/officeart/2005/8/layout/hierarchy1"/>
    <dgm:cxn modelId="{2C307C03-1901-4A71-88C0-C8022B5BECF5}" type="presParOf" srcId="{1E634F96-C699-4199-BEB0-799411DB9D3E}" destId="{BF0C5FB1-565D-488B-9852-669D0E2EAD16}" srcOrd="1" destOrd="0" presId="urn:microsoft.com/office/officeart/2005/8/layout/hierarchy1"/>
    <dgm:cxn modelId="{EAAFAFAE-B41B-4FC7-B7EF-8FDD3952B523}" type="presParOf" srcId="{BF0C5FB1-565D-488B-9852-669D0E2EAD16}" destId="{CED29FA4-E1F4-4A30-A0AF-BD13DCB3BDEC}" srcOrd="0" destOrd="0" presId="urn:microsoft.com/office/officeart/2005/8/layout/hierarchy1"/>
    <dgm:cxn modelId="{6376FF4A-4FC7-4A67-A827-EC0E13500A1C}" type="presOf" srcId="{6D96E5AF-49D3-4FF5-8814-9395CAD7710C}" destId="{CED29FA4-E1F4-4A30-A0AF-BD13DCB3BDEC}" srcOrd="0" destOrd="0" presId="urn:microsoft.com/office/officeart/2005/8/layout/hierarchy1"/>
    <dgm:cxn modelId="{8345847B-324E-4A62-A1D1-8E518F31DD79}" type="presParOf" srcId="{BF0C5FB1-565D-488B-9852-669D0E2EAD16}" destId="{D5AC2A05-154F-40F8-BB58-27D59B64B4BB}" srcOrd="1" destOrd="0" presId="urn:microsoft.com/office/officeart/2005/8/layout/hierarchy1"/>
    <dgm:cxn modelId="{C7150219-C2A1-4BBC-AE1F-CFA6EBE0A508}" type="presParOf" srcId="{D5AC2A05-154F-40F8-BB58-27D59B64B4BB}" destId="{05C46348-E985-43A3-9B3A-F0B61DE52311}" srcOrd="0" destOrd="0" presId="urn:microsoft.com/office/officeart/2005/8/layout/hierarchy1"/>
    <dgm:cxn modelId="{DACD5F70-C318-4417-9D82-A0E106F7CF17}" type="presParOf" srcId="{05C46348-E985-43A3-9B3A-F0B61DE52311}" destId="{59C7BF66-05CD-4D0B-82D4-A4B19F4CA88A}" srcOrd="0" destOrd="0" presId="urn:microsoft.com/office/officeart/2005/8/layout/hierarchy1"/>
    <dgm:cxn modelId="{18E96D4E-2308-40A6-85F2-669FEDB2EE22}" type="presParOf" srcId="{05C46348-E985-43A3-9B3A-F0B61DE52311}" destId="{7528FD24-4C26-4449-B93C-93757C56D6DB}" srcOrd="1" destOrd="0" presId="urn:microsoft.com/office/officeart/2005/8/layout/hierarchy1"/>
    <dgm:cxn modelId="{48BE02B2-2020-4535-9B6A-577355EEC37E}" type="presOf" srcId="{DC17B358-9A14-4C34-8522-3F7882AEDAE3}" destId="{7528FD24-4C26-4449-B93C-93757C56D6DB}" srcOrd="0" destOrd="0" presId="urn:microsoft.com/office/officeart/2005/8/layout/hierarchy1"/>
    <dgm:cxn modelId="{71B1425A-9101-42C4-B39D-530438D0DDB1}" type="presParOf" srcId="{D5AC2A05-154F-40F8-BB58-27D59B64B4BB}" destId="{0FE4080D-9532-4C41-94E7-1964AF719E75}" srcOrd="1" destOrd="0" presId="urn:microsoft.com/office/officeart/2005/8/layout/hierarchy1"/>
    <dgm:cxn modelId="{9CFB3F74-ABD3-4E2A-A258-051113ADEE57}" type="presParOf" srcId="{BF0C5FB1-565D-488B-9852-669D0E2EAD16}" destId="{5B747992-9E2E-448F-BFE8-E54DB840DCB9}" srcOrd="2" destOrd="0" presId="urn:microsoft.com/office/officeart/2005/8/layout/hierarchy1"/>
    <dgm:cxn modelId="{E484BB7E-0EC6-47CD-BDF7-9DD40462C0C8}" type="presOf" srcId="{A25A6BFF-D887-43DA-B9E1-1FB3FC88BF08}" destId="{5B747992-9E2E-448F-BFE8-E54DB840DCB9}" srcOrd="0" destOrd="0" presId="urn:microsoft.com/office/officeart/2005/8/layout/hierarchy1"/>
    <dgm:cxn modelId="{725BFB40-1277-4C39-AFE0-CB02B901E7BE}" type="presParOf" srcId="{BF0C5FB1-565D-488B-9852-669D0E2EAD16}" destId="{F227DA86-7D23-4FA8-8700-09236CE88096}" srcOrd="3" destOrd="0" presId="urn:microsoft.com/office/officeart/2005/8/layout/hierarchy1"/>
    <dgm:cxn modelId="{40BF6D11-930A-4AAA-8D0A-ED241484D74C}" type="presParOf" srcId="{F227DA86-7D23-4FA8-8700-09236CE88096}" destId="{47462DA8-33D5-42E6-91F4-AC6927491CFE}" srcOrd="0" destOrd="0" presId="urn:microsoft.com/office/officeart/2005/8/layout/hierarchy1"/>
    <dgm:cxn modelId="{7B4DB5CC-97B9-45C4-8D60-961BCDF720FD}" type="presParOf" srcId="{47462DA8-33D5-42E6-91F4-AC6927491CFE}" destId="{3E1F9BA9-834D-4AD2-B26A-2D1C2EA16150}" srcOrd="0" destOrd="0" presId="urn:microsoft.com/office/officeart/2005/8/layout/hierarchy1"/>
    <dgm:cxn modelId="{1474ADA3-A88A-40E5-89C4-786028C38246}" type="presParOf" srcId="{47462DA8-33D5-42E6-91F4-AC6927491CFE}" destId="{BC07FF6D-C0BF-471D-8807-79A293ED7DCB}" srcOrd="1" destOrd="0" presId="urn:microsoft.com/office/officeart/2005/8/layout/hierarchy1"/>
    <dgm:cxn modelId="{2B53135A-5D36-46F4-B7CA-90F69AEC0D6E}" type="presOf" srcId="{F8ECE00B-202A-49FE-86C2-C45EF3762899}" destId="{BC07FF6D-C0BF-471D-8807-79A293ED7DCB}" srcOrd="0" destOrd="0" presId="urn:microsoft.com/office/officeart/2005/8/layout/hierarchy1"/>
    <dgm:cxn modelId="{F74B4B63-43F9-4EDE-ACF8-1847F78BB2E3}" type="presParOf" srcId="{F227DA86-7D23-4FA8-8700-09236CE88096}" destId="{AFEFB737-6AC7-4CB9-9C41-E6AF136B81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main"/>
    </a:ext>
  </dgm:extLst>
</dgm:dataModel>
</file>

<file path=ppt/diagrams/data3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F1FDA71-52DC-4FAF-ACAA-AEC210C71F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688E9D-54EF-4215-8FD2-6F57A67A599B}" type="parTrans" cxnId="{F9B5A7A9-1902-4F3A-8636-E95FB4348A43}">
      <dgm:prSet/>
      <dgm:spPr/>
      <dgm:t>
        <a:bodyPr/>
        <a:lstStyle/>
        <a:p>
          <a:endParaRPr lang="ru-RU"/>
        </a:p>
      </dgm:t>
    </dgm:pt>
    <dgm:pt modelId="{29D8D6E4-065D-488F-8D28-D153B9EEA67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ru-RU" sz="2000" b="1" u="none" baseline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Направление расходов дорожного фонда </a:t>
          </a:r>
        </a:p>
        <a:p>
          <a:pPr>
            <a:lnSpc>
              <a:spcPct val="100000"/>
            </a:lnSpc>
            <a:spcAft>
              <a:spcPct val="0"/>
            </a:spcAft>
          </a:pPr>
          <a:r>
            <a:rPr lang="ru-RU" sz="2000" b="1" u="none" baseline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Белокалитвинского района</a:t>
          </a:r>
          <a:endParaRPr lang="ru-RU" sz="2000" u="none" baseline="0">
            <a:solidFill>
              <a:schemeClr val="accent6">
                <a:lumMod val="75000"/>
              </a:schemeClr>
            </a:solidFill>
          </a:endParaRPr>
        </a:p>
      </dgm:t>
    </dgm:pt>
    <dgm:pt modelId="{6D96E5AF-49D3-4FF5-8814-9395CAD7710C}" type="parTrans" cxnId="{187B4207-6175-4DA6-9ED8-2E55555D5ADA}">
      <dgm:prSet/>
      <dgm:spPr/>
      <dgm:t>
        <a:bodyPr/>
        <a:lstStyle/>
        <a:p>
          <a:endParaRPr lang="ru-RU"/>
        </a:p>
      </dgm:t>
    </dgm:pt>
    <dgm:pt modelId="{DC17B358-9A14-4C34-8522-3F7882AEDAE3}">
      <dgm:prSet custT="1"/>
      <dgm:spPr/>
      <dgm:t>
        <a:bodyPr/>
        <a:lstStyle/>
        <a:p>
          <a:r>
            <a:rPr lang="ru-RU" sz="18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дорожной деятельности в отношении автомобильных дорог местного значения</a:t>
          </a:r>
        </a:p>
      </dgm:t>
    </dgm:pt>
    <dgm:pt modelId="{22EDD249-391A-49FF-A349-5DEC9CE35086}" type="sibTrans" cxnId="{187B4207-6175-4DA6-9ED8-2E55555D5ADA}">
      <dgm:prSet/>
      <dgm:spPr/>
      <dgm:t>
        <a:bodyPr/>
        <a:lstStyle/>
        <a:p>
          <a:endParaRPr lang="ru-RU"/>
        </a:p>
      </dgm:t>
    </dgm:pt>
    <dgm:pt modelId="{A25A6BFF-D887-43DA-B9E1-1FB3FC88BF08}" type="parTrans" cxnId="{1FA915D3-1405-459C-B760-8DC2C8164857}">
      <dgm:prSet/>
      <dgm:spPr/>
      <dgm:t>
        <a:bodyPr/>
        <a:lstStyle/>
        <a:p>
          <a:endParaRPr lang="ru-RU"/>
        </a:p>
      </dgm:t>
    </dgm:pt>
    <dgm:pt modelId="{F8ECE00B-202A-49FE-86C2-C45EF3762899}">
      <dgm:prSet custT="1"/>
      <dgm:spPr/>
      <dgm:t>
        <a:bodyPr/>
        <a:lstStyle/>
        <a:p>
          <a:r>
            <a:rPr lang="ru-RU" sz="15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Межбюджетные трансферты бюджетам поселений на ремонт и содержание автомобильных дорог общего пользования местного значения, в том числе на формирование муниципальных дорожных фондов </a:t>
          </a:r>
          <a:endParaRPr lang="ru-RU" sz="1500" b="1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704904-FCB0-4DB7-B92E-082DEB3A778E}" type="sibTrans" cxnId="{1FA915D3-1405-459C-B760-8DC2C8164857}">
      <dgm:prSet/>
      <dgm:spPr/>
      <dgm:t>
        <a:bodyPr/>
        <a:lstStyle/>
        <a:p>
          <a:endParaRPr lang="ru-RU"/>
        </a:p>
      </dgm:t>
    </dgm:pt>
    <dgm:pt modelId="{01A1B437-C155-4009-A0D3-19497952C8EE}" type="sibTrans" cxnId="{F9B5A7A9-1902-4F3A-8636-E95FB4348A43}">
      <dgm:prSet/>
      <dgm:spPr/>
      <dgm:t>
        <a:bodyPr/>
        <a:lstStyle/>
        <a:p>
          <a:endParaRPr lang="ru-RU"/>
        </a:p>
      </dgm:t>
    </dgm:pt>
    <dgm:pt modelId="{182EE62D-7460-44C8-BA87-4BD5FC3C2BB4}" type="pres">
      <dgm:prSet presAssocID="{9F1FDA71-52DC-4FAF-ACAA-AEC210C71F1A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634F96-C699-4199-BEB0-799411DB9D3E}" type="pres">
      <dgm:prSet presAssocID="{29D8D6E4-065D-488F-8D28-D153B9EEA67D}" presName="hierRoot1"/>
      <dgm:spPr/>
      <dgm:t>
        <a:bodyPr/>
        <a:lstStyle/>
        <a:p/>
      </dgm:t>
    </dgm:pt>
    <dgm:pt modelId="{1B50EB6E-670C-4FFD-9F39-CBA9DABA3CF8}" type="pres">
      <dgm:prSet presAssocID="{29D8D6E4-065D-488F-8D28-D153B9EEA67D}" presName="composite"/>
      <dgm:spPr/>
      <dgm:t>
        <a:bodyPr/>
        <a:lstStyle/>
        <a:p/>
      </dgm:t>
    </dgm:pt>
    <dgm:pt modelId="{1AE7D1B1-547F-42E5-A1EB-B6B9AAD1B5C3}" type="pres">
      <dgm:prSet presAssocID="{29D8D6E4-065D-488F-8D28-D153B9EEA67D}" presName="background" presStyleLbl="node0" presStyleCnt="1"/>
      <dgm:spPr/>
      <dgm:t>
        <a:bodyPr/>
        <a:lstStyle/>
        <a:p/>
      </dgm:t>
    </dgm:pt>
    <dgm:pt modelId="{CE29FF39-BC16-4DDD-87B0-8E1D80C200A8}" type="pres">
      <dgm:prSet presAssocID="{29D8D6E4-065D-488F-8D28-D153B9EEA67D}" presName="text" presStyleLbl="fgAcc0" presStyleCnt="1" custScaleX="298687" custScaleY="47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C5FB1-565D-488B-9852-669D0E2EAD16}" type="pres">
      <dgm:prSet presAssocID="{29D8D6E4-065D-488F-8D28-D153B9EEA67D}" presName="hierChild2"/>
      <dgm:spPr/>
      <dgm:t>
        <a:bodyPr/>
        <a:lstStyle/>
        <a:p/>
      </dgm:t>
    </dgm:pt>
    <dgm:pt modelId="{CED29FA4-E1F4-4A30-A0AF-BD13DCB3BDEC}" type="pres">
      <dgm:prSet presAssocID="{6D96E5AF-49D3-4FF5-8814-9395CAD7710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AC2A05-154F-40F8-BB58-27D59B64B4BB}" type="pres">
      <dgm:prSet presAssocID="{DC17B358-9A14-4C34-8522-3F7882AEDAE3}" presName="hierRoot2"/>
      <dgm:spPr/>
      <dgm:t>
        <a:bodyPr/>
        <a:lstStyle/>
        <a:p/>
      </dgm:t>
    </dgm:pt>
    <dgm:pt modelId="{05C46348-E985-43A3-9B3A-F0B61DE52311}" type="pres">
      <dgm:prSet presAssocID="{DC17B358-9A14-4C34-8522-3F7882AEDAE3}" presName="composite2"/>
      <dgm:spPr/>
      <dgm:t>
        <a:bodyPr/>
        <a:lstStyle/>
        <a:p/>
      </dgm:t>
    </dgm:pt>
    <dgm:pt modelId="{59C7BF66-05CD-4D0B-82D4-A4B19F4CA88A}" type="pres">
      <dgm:prSet presAssocID="{DC17B358-9A14-4C34-8522-3F7882AEDAE3}" presName="background2" presStyleLbl="node2" presStyleCnt="2"/>
      <dgm:spPr>
        <a:prstGeom prst="round2DiagRect">
          <a:avLst/>
        </a:prstGeom>
      </dgm:spPr>
      <dgm:t>
        <a:bodyPr/>
        <a:lstStyle/>
        <a:p/>
      </dgm:t>
    </dgm:pt>
    <dgm:pt modelId="{7528FD24-4C26-4449-B93C-93757C56D6DB}" type="pres">
      <dgm:prSet presAssocID="{DC17B358-9A14-4C34-8522-3F7882AEDAE3}" presName="text2" presStyleLbl="fgAcc2" presStyleCnt="2" custScaleX="166068" custScaleY="129917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FE4080D-9532-4C41-94E7-1964AF719E75}" type="pres">
      <dgm:prSet presAssocID="{DC17B358-9A14-4C34-8522-3F7882AEDAE3}" presName="hierChild3"/>
      <dgm:spPr/>
      <dgm:t>
        <a:bodyPr/>
        <a:lstStyle/>
        <a:p/>
      </dgm:t>
    </dgm:pt>
    <dgm:pt modelId="{5B747992-9E2E-448F-BFE8-E54DB840DCB9}" type="pres">
      <dgm:prSet presAssocID="{A25A6BFF-D887-43DA-B9E1-1FB3FC88BF08}" presName="Name10" presStyleLbl="parChTrans1D2" presStyleCnt="2"/>
      <dgm:spPr/>
      <dgm:t>
        <a:bodyPr/>
        <a:lstStyle/>
        <a:p>
          <a:endParaRPr lang="ru-RU"/>
        </a:p>
      </dgm:t>
    </dgm:pt>
    <dgm:pt modelId="{F227DA86-7D23-4FA8-8700-09236CE88096}" type="pres">
      <dgm:prSet presAssocID="{F8ECE00B-202A-49FE-86C2-C45EF3762899}" presName="hierRoot2"/>
      <dgm:spPr/>
      <dgm:t>
        <a:bodyPr/>
        <a:lstStyle/>
        <a:p/>
      </dgm:t>
    </dgm:pt>
    <dgm:pt modelId="{47462DA8-33D5-42E6-91F4-AC6927491CFE}" type="pres">
      <dgm:prSet presAssocID="{F8ECE00B-202A-49FE-86C2-C45EF3762899}" presName="composite2"/>
      <dgm:spPr/>
      <dgm:t>
        <a:bodyPr/>
        <a:lstStyle/>
        <a:p/>
      </dgm:t>
    </dgm:pt>
    <dgm:pt modelId="{3E1F9BA9-834D-4AD2-B26A-2D1C2EA16150}" type="pres">
      <dgm:prSet presAssocID="{F8ECE00B-202A-49FE-86C2-C45EF3762899}" presName="background2" presStyleLbl="node2" presStyleIdx="1" presStyleCnt="2"/>
      <dgm:spPr>
        <a:prstGeom prst="round2DiagRect">
          <a:avLst/>
        </a:prstGeom>
      </dgm:spPr>
      <dgm:t>
        <a:bodyPr/>
        <a:lstStyle/>
        <a:p/>
      </dgm:t>
    </dgm:pt>
    <dgm:pt modelId="{BC07FF6D-C0BF-471D-8807-79A293ED7DCB}" type="pres">
      <dgm:prSet presAssocID="{F8ECE00B-202A-49FE-86C2-C45EF3762899}" presName="text2" presStyleLbl="fgAcc2" presStyleIdx="1" presStyleCnt="2" custScaleX="166068" custScaleY="129917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FEFB737-6AC7-4CB9-9C41-E6AF136B8172}" type="pres">
      <dgm:prSet presAssocID="{F8ECE00B-202A-49FE-86C2-C45EF3762899}" presName="hierChild3"/>
      <dgm:spPr/>
      <dgm:t>
        <a:bodyPr/>
        <a:lstStyle/>
        <a:p/>
      </dgm:t>
    </dgm:pt>
  </dgm:ptLst>
  <dgm:cxnLst>
    <dgm:cxn modelId="{F9B5A7A9-1902-4F3A-8636-E95FB4348A43}" srcId="{9F1FDA71-52DC-4FAF-ACAA-AEC210C71F1A}" destId="{29D8D6E4-065D-488F-8D28-D153B9EEA67D}" srcOrd="0" destOrd="0" parTransId="{90688E9D-54EF-4215-8FD2-6F57A67A599B}" sibTransId="{01A1B437-C155-4009-A0D3-19497952C8EE}"/>
    <dgm:cxn modelId="{187B4207-6175-4DA6-9ED8-2E55555D5ADA}" srcId="{29D8D6E4-065D-488F-8D28-D153B9EEA67D}" destId="{DC17B358-9A14-4C34-8522-3F7882AEDAE3}" srcOrd="0" destOrd="0" parTransId="{6D96E5AF-49D3-4FF5-8814-9395CAD7710C}" sibTransId="{22EDD249-391A-49FF-A349-5DEC9CE35086}"/>
    <dgm:cxn modelId="{1FA915D3-1405-459C-B760-8DC2C8164857}" srcId="{29D8D6E4-065D-488F-8D28-D153B9EEA67D}" destId="{F8ECE00B-202A-49FE-86C2-C45EF3762899}" srcOrd="1" destOrd="0" parTransId="{A25A6BFF-D887-43DA-B9E1-1FB3FC88BF08}" sibTransId="{53704904-FCB0-4DB7-B92E-082DEB3A778E}"/>
    <dgm:cxn modelId="{B21FE3C1-1B01-47EF-93EB-61B1B7D75C5A}" type="presOf" srcId="{9F1FDA71-52DC-4FAF-ACAA-AEC210C71F1A}" destId="{182EE62D-7460-44C8-BA87-4BD5FC3C2BB4}" srcOrd="0" destOrd="0" presId="urn:microsoft.com/office/officeart/2005/8/layout/hierarchy1"/>
    <dgm:cxn modelId="{F31E8543-744E-466C-8DA1-BD2F05BF417F}" type="presParOf" srcId="{182EE62D-7460-44C8-BA87-4BD5FC3C2BB4}" destId="{1E634F96-C699-4199-BEB0-799411DB9D3E}" srcOrd="0" destOrd="0" presId="urn:microsoft.com/office/officeart/2005/8/layout/hierarchy1"/>
    <dgm:cxn modelId="{8A848523-6472-4831-A0D5-DB90DF714C1A}" type="presParOf" srcId="{1E634F96-C699-4199-BEB0-799411DB9D3E}" destId="{1B50EB6E-670C-4FFD-9F39-CBA9DABA3CF8}" srcOrd="0" destOrd="0" presId="urn:microsoft.com/office/officeart/2005/8/layout/hierarchy1"/>
    <dgm:cxn modelId="{5D831035-F923-4A83-9778-CDAB8E3EBD38}" type="presParOf" srcId="{1B50EB6E-670C-4FFD-9F39-CBA9DABA3CF8}" destId="{1AE7D1B1-547F-42E5-A1EB-B6B9AAD1B5C3}" srcOrd="0" destOrd="0" presId="urn:microsoft.com/office/officeart/2005/8/layout/hierarchy1"/>
    <dgm:cxn modelId="{3C979F4B-481B-411E-9088-97C2ED183D17}" type="presParOf" srcId="{1B50EB6E-670C-4FFD-9F39-CBA9DABA3CF8}" destId="{CE29FF39-BC16-4DDD-87B0-8E1D80C200A8}" srcOrd="1" destOrd="0" presId="urn:microsoft.com/office/officeart/2005/8/layout/hierarchy1"/>
    <dgm:cxn modelId="{2E9D07C6-5E4D-4CFA-B729-A366906742F1}" type="presOf" srcId="{29D8D6E4-065D-488F-8D28-D153B9EEA67D}" destId="{CE29FF39-BC16-4DDD-87B0-8E1D80C200A8}" srcOrd="0" destOrd="0" presId="urn:microsoft.com/office/officeart/2005/8/layout/hierarchy1"/>
    <dgm:cxn modelId="{8D0C748B-B8C1-4655-AE46-172BCCA2909F}" type="presParOf" srcId="{1E634F96-C699-4199-BEB0-799411DB9D3E}" destId="{BF0C5FB1-565D-488B-9852-669D0E2EAD16}" srcOrd="1" destOrd="0" presId="urn:microsoft.com/office/officeart/2005/8/layout/hierarchy1"/>
    <dgm:cxn modelId="{2A24DF39-873B-4469-B6A7-0CB4BAEED216}" type="presParOf" srcId="{BF0C5FB1-565D-488B-9852-669D0E2EAD16}" destId="{CED29FA4-E1F4-4A30-A0AF-BD13DCB3BDEC}" srcOrd="0" destOrd="0" presId="urn:microsoft.com/office/officeart/2005/8/layout/hierarchy1"/>
    <dgm:cxn modelId="{4334177B-4B16-4567-B0F4-8FA0779CA287}" type="presOf" srcId="{6D96E5AF-49D3-4FF5-8814-9395CAD7710C}" destId="{CED29FA4-E1F4-4A30-A0AF-BD13DCB3BDEC}" srcOrd="0" destOrd="0" presId="urn:microsoft.com/office/officeart/2005/8/layout/hierarchy1"/>
    <dgm:cxn modelId="{DA06D945-7726-4B52-9ECC-D7C4C72D50B0}" type="presParOf" srcId="{BF0C5FB1-565D-488B-9852-669D0E2EAD16}" destId="{D5AC2A05-154F-40F8-BB58-27D59B64B4BB}" srcOrd="1" destOrd="0" presId="urn:microsoft.com/office/officeart/2005/8/layout/hierarchy1"/>
    <dgm:cxn modelId="{01AB81FF-1116-4396-92A5-093355A54E84}" type="presParOf" srcId="{D5AC2A05-154F-40F8-BB58-27D59B64B4BB}" destId="{05C46348-E985-43A3-9B3A-F0B61DE52311}" srcOrd="0" destOrd="0" presId="urn:microsoft.com/office/officeart/2005/8/layout/hierarchy1"/>
    <dgm:cxn modelId="{8092EDCD-EED6-48AC-912A-0CDBE6DE4993}" type="presParOf" srcId="{05C46348-E985-43A3-9B3A-F0B61DE52311}" destId="{59C7BF66-05CD-4D0B-82D4-A4B19F4CA88A}" srcOrd="0" destOrd="0" presId="urn:microsoft.com/office/officeart/2005/8/layout/hierarchy1"/>
    <dgm:cxn modelId="{5522BDC5-B5C7-4AF7-82C4-E355482D0E9F}" type="presParOf" srcId="{05C46348-E985-43A3-9B3A-F0B61DE52311}" destId="{7528FD24-4C26-4449-B93C-93757C56D6DB}" srcOrd="1" destOrd="0" presId="urn:microsoft.com/office/officeart/2005/8/layout/hierarchy1"/>
    <dgm:cxn modelId="{CEE6B798-03F4-4423-8E1E-EADDA95B994C}" type="presOf" srcId="{DC17B358-9A14-4C34-8522-3F7882AEDAE3}" destId="{7528FD24-4C26-4449-B93C-93757C56D6DB}" srcOrd="0" destOrd="0" presId="urn:microsoft.com/office/officeart/2005/8/layout/hierarchy1"/>
    <dgm:cxn modelId="{3AA72CBC-221A-43EA-A9D9-BA643CF6E5DF}" type="presParOf" srcId="{D5AC2A05-154F-40F8-BB58-27D59B64B4BB}" destId="{0FE4080D-9532-4C41-94E7-1964AF719E75}" srcOrd="1" destOrd="0" presId="urn:microsoft.com/office/officeart/2005/8/layout/hierarchy1"/>
    <dgm:cxn modelId="{B7DB877B-F969-4EA0-8BA1-837B831D97C6}" type="presParOf" srcId="{BF0C5FB1-565D-488B-9852-669D0E2EAD16}" destId="{5B747992-9E2E-448F-BFE8-E54DB840DCB9}" srcOrd="2" destOrd="0" presId="urn:microsoft.com/office/officeart/2005/8/layout/hierarchy1"/>
    <dgm:cxn modelId="{077055B2-94CE-4EF0-9A6C-C0D1126FCE38}" type="presOf" srcId="{A25A6BFF-D887-43DA-B9E1-1FB3FC88BF08}" destId="{5B747992-9E2E-448F-BFE8-E54DB840DCB9}" srcOrd="0" destOrd="0" presId="urn:microsoft.com/office/officeart/2005/8/layout/hierarchy1"/>
    <dgm:cxn modelId="{86D8139C-2895-4041-B47D-98978CC670F0}" type="presParOf" srcId="{BF0C5FB1-565D-488B-9852-669D0E2EAD16}" destId="{F227DA86-7D23-4FA8-8700-09236CE88096}" srcOrd="3" destOrd="0" presId="urn:microsoft.com/office/officeart/2005/8/layout/hierarchy1"/>
    <dgm:cxn modelId="{5031BB46-FB1F-4C18-894B-48642E95F63E}" type="presParOf" srcId="{F227DA86-7D23-4FA8-8700-09236CE88096}" destId="{47462DA8-33D5-42E6-91F4-AC6927491CFE}" srcOrd="0" destOrd="0" presId="urn:microsoft.com/office/officeart/2005/8/layout/hierarchy1"/>
    <dgm:cxn modelId="{917F6327-F0B4-43B5-B81B-0E61A17D1CBB}" type="presParOf" srcId="{47462DA8-33D5-42E6-91F4-AC6927491CFE}" destId="{3E1F9BA9-834D-4AD2-B26A-2D1C2EA16150}" srcOrd="0" destOrd="0" presId="urn:microsoft.com/office/officeart/2005/8/layout/hierarchy1"/>
    <dgm:cxn modelId="{F7BE4E79-A0AD-42F3-BA60-2791B9B1A79E}" type="presParOf" srcId="{47462DA8-33D5-42E6-91F4-AC6927491CFE}" destId="{BC07FF6D-C0BF-471D-8807-79A293ED7DCB}" srcOrd="1" destOrd="0" presId="urn:microsoft.com/office/officeart/2005/8/layout/hierarchy1"/>
    <dgm:cxn modelId="{8C5F4642-303E-4788-9E33-16AFDB6E88C8}" type="presOf" srcId="{F8ECE00B-202A-49FE-86C2-C45EF3762899}" destId="{BC07FF6D-C0BF-471D-8807-79A293ED7DCB}" srcOrd="0" destOrd="0" presId="urn:microsoft.com/office/officeart/2005/8/layout/hierarchy1"/>
    <dgm:cxn modelId="{809F430E-3881-42C1-95E8-FBD36FDBEED7}" type="presParOf" srcId="{F227DA86-7D23-4FA8-8700-09236CE88096}" destId="{AFEFB737-6AC7-4CB9-9C41-E6AF136B81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ata3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C43AC72-103E-4359-A729-A0C3409538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C65E5D-E0E3-41F5-AE73-C1AC801FF997}" type="parTrans" cxnId="{675C8649-53DD-4D31-93B4-B8391D685043}">
      <dgm:prSet/>
      <dgm:spPr/>
      <dgm:t>
        <a:bodyPr/>
        <a:lstStyle/>
        <a:p>
          <a:endParaRPr lang="ru-RU">
            <a:solidFill>
              <a:schemeClr val="accent1"/>
            </a:solidFill>
            <a:effectLst/>
          </a:endParaRPr>
        </a:p>
      </dgm:t>
    </dgm:pt>
    <dgm:pt modelId="{62175661-7B55-4237-8214-53B2B4A9D88B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2400" b="1" i="1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На финансовое обеспечение деятельности муниципального казенного учреждения Белокалитвинского района поисково - спасательного подразделения предусмотрено:</a:t>
          </a:r>
        </a:p>
        <a:p>
          <a:pPr algn="ctr" rtl="0"/>
          <a:endParaRPr lang="ru-RU" sz="2400" b="1" i="1" smtClean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sz="2000" b="1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в 2022 году – 20 403,9 тыс. рублей </a:t>
          </a:r>
        </a:p>
        <a:p>
          <a:pPr algn="ctr" rtl="0"/>
          <a:r>
            <a:rPr lang="ru-RU" sz="2000" b="1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в 2023 году – 20 403,9 тыс. рублей</a:t>
          </a:r>
        </a:p>
        <a:p>
          <a:pPr algn="ctr" rtl="0"/>
          <a:r>
            <a:rPr lang="ru-RU" sz="2000" b="1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в 2024 году -  20 403,9 тыс. рублей </a:t>
          </a:r>
        </a:p>
        <a:p>
          <a:pPr algn="ctr" rtl="0"/>
          <a:endParaRPr lang="ru-RU" sz="2000" b="1" smtClean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sz="2400" b="1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(1 поисково-спасательное подразделение (аварийно-спасательное формирование) 13 штатных единиц)</a:t>
          </a:r>
          <a:endParaRPr lang="ru-RU" sz="240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7F1975B-7E4D-41AF-96ED-63B598EC4DFE}" type="sibTrans" cxnId="{675C8649-53DD-4D31-93B4-B8391D685043}">
      <dgm:prSet/>
      <dgm:spPr/>
      <dgm:t>
        <a:bodyPr/>
        <a:lstStyle/>
        <a:p>
          <a:endParaRPr lang="ru-RU">
            <a:solidFill>
              <a:schemeClr val="accent1"/>
            </a:solidFill>
            <a:effectLst/>
          </a:endParaRPr>
        </a:p>
      </dgm:t>
    </dgm:pt>
    <dgm:pt modelId="{FD98CF20-9C0C-45A3-BEEA-74939EADDA44}" type="pres">
      <dgm:prSet presAssocID="{DC43AC72-103E-4359-A729-A0C3409538D9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6EE5B-449E-4F07-A056-3FC02534A0FC}" type="pres">
      <dgm:prSet presAssocID="{62175661-7B55-4237-8214-53B2B4A9D88B}" presName="parentText" presStyleLbl="node1" presStyleCnt="1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C8649-53DD-4D31-93B4-B8391D685043}" srcId="{DC43AC72-103E-4359-A729-A0C3409538D9}" destId="{62175661-7B55-4237-8214-53B2B4A9D88B}" srcOrd="0" destOrd="0" parTransId="{4AC65E5D-E0E3-41F5-AE73-C1AC801FF997}" sibTransId="{17F1975B-7E4D-41AF-96ED-63B598EC4DFE}"/>
    <dgm:cxn modelId="{E3B9F0DD-58AC-4D4A-BEB1-91203B03B434}" type="presOf" srcId="{DC43AC72-103E-4359-A729-A0C3409538D9}" destId="{FD98CF20-9C0C-45A3-BEEA-74939EADDA44}" srcOrd="0" destOrd="0" presId="urn:microsoft.com/office/officeart/2005/8/layout/vList2"/>
    <dgm:cxn modelId="{DF555113-8560-43E0-99CE-73A608C8B36B}" type="presParOf" srcId="{FD98CF20-9C0C-45A3-BEEA-74939EADDA44}" destId="{DEE6EE5B-449E-4F07-A056-3FC02534A0FC}" srcOrd="0" destOrd="0" presId="urn:microsoft.com/office/officeart/2005/8/layout/vList2"/>
    <dgm:cxn modelId="{275AE5E5-FA19-445D-9D45-018C85493D20}" type="presOf" srcId="{62175661-7B55-4237-8214-53B2B4A9D88B}" destId="{DEE6EE5B-449E-4F07-A056-3FC02534A0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3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B354B28-0221-41FA-BCA3-652A92A8D6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A6F594-E34E-4600-9FC3-AB6753E17A1A}" type="parTrans" cxnId="{69348B65-17B2-42DE-B8CF-F24B3223C055}">
      <dgm:prSet/>
      <dgm:spPr/>
      <dgm:t>
        <a:bodyPr/>
        <a:lstStyle/>
        <a:p>
          <a:endParaRPr lang="ru-RU"/>
        </a:p>
      </dgm:t>
    </dgm:pt>
    <dgm:pt modelId="{D5FB9E11-28D4-48D8-BA67-CD13B0CA535B}">
      <dgm:prSet phldrT="[Текст]"/>
      <dgm:spPr>
        <a:solidFill>
          <a:srgbClr val="66FF33"/>
        </a:solidFill>
      </dgm:spPr>
      <dgm:t>
        <a:bodyPr/>
        <a:lstStyle/>
        <a:p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3,2%</a:t>
          </a:r>
          <a:endParaRPr lang="ru-RU" b="1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A3E72-3E03-471F-B47E-735C626CC40D}" type="parTrans" cxnId="{724DFB56-FB32-41A5-B62D-4BD6B9CF3B10}">
      <dgm:prSet/>
      <dgm:spPr/>
      <dgm:t>
        <a:bodyPr/>
        <a:lstStyle/>
        <a:p>
          <a:endParaRPr lang="ru-RU"/>
        </a:p>
      </dgm:t>
    </dgm:pt>
    <dgm:pt modelId="{0B519909-1A1F-49F0-ABA3-421AE8E75F80}">
      <dgm:prSet phldrT="[Текст]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Обеспечение качественными жилищно-коммунальными услугами населения Белокалитвинского района</a:t>
          </a:r>
          <a:endParaRPr lang="ru-RU">
            <a:solidFill>
              <a:srgbClr val="0000FF"/>
            </a:solidFill>
          </a:endParaRPr>
        </a:p>
      </dgm:t>
    </dgm:pt>
    <dgm:pt modelId="{71D9ECE9-6621-42AF-8877-6FCBDF202F03}" type="sibTrans" cxnId="{724DFB56-FB32-41A5-B62D-4BD6B9CF3B10}">
      <dgm:prSet/>
      <dgm:spPr/>
      <dgm:t>
        <a:bodyPr/>
        <a:lstStyle/>
        <a:p>
          <a:endParaRPr lang="ru-RU"/>
        </a:p>
      </dgm:t>
    </dgm:pt>
    <dgm:pt modelId="{187B608A-46CE-40AB-AF22-3353DC49F7B6}" type="parTrans" cxnId="{8AFE2A7F-3754-433F-BB0A-96EA88CF64B5}">
      <dgm:prSet/>
      <dgm:spPr/>
      <dgm:t>
        <a:bodyPr/>
        <a:lstStyle/>
        <a:p>
          <a:endParaRPr lang="ru-RU"/>
        </a:p>
      </dgm:t>
    </dgm:pt>
    <dgm:pt modelId="{388B1A9F-90A2-4D42-9AF8-E2B51419E5B2}">
      <dgm:prSet phldrT="[Текст]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28 413,9 тыс. рублей </a:t>
          </a:r>
          <a:endParaRPr lang="ru-RU">
            <a:solidFill>
              <a:srgbClr val="0000FF"/>
            </a:solidFill>
          </a:endParaRPr>
        </a:p>
      </dgm:t>
    </dgm:pt>
    <dgm:pt modelId="{18F44929-F346-4FAD-9DB4-D5B6D5FF7EC0}" type="sibTrans" cxnId="{8AFE2A7F-3754-433F-BB0A-96EA88CF64B5}">
      <dgm:prSet/>
      <dgm:spPr/>
      <dgm:t>
        <a:bodyPr/>
        <a:lstStyle/>
        <a:p>
          <a:endParaRPr lang="ru-RU"/>
        </a:p>
      </dgm:t>
    </dgm:pt>
    <dgm:pt modelId="{CACAF5B7-09E5-46C5-9957-79FF31AF4169}" type="sibTrans" cxnId="{69348B65-17B2-42DE-B8CF-F24B3223C055}">
      <dgm:prSet/>
      <dgm:spPr/>
      <dgm:t>
        <a:bodyPr/>
        <a:lstStyle/>
        <a:p>
          <a:endParaRPr lang="ru-RU"/>
        </a:p>
      </dgm:t>
    </dgm:pt>
    <dgm:pt modelId="{CCD72FA9-48E5-4E60-8241-0DDBE02D7D21}" type="parTrans" cxnId="{F48862B9-DA17-49ED-A6CC-801B216B35E3}">
      <dgm:prSet/>
      <dgm:spPr/>
      <dgm:t>
        <a:bodyPr/>
        <a:lstStyle/>
        <a:p>
          <a:endParaRPr lang="ru-RU"/>
        </a:p>
      </dgm:t>
    </dgm:pt>
    <dgm:pt modelId="{2A0E4897-F096-41C4-9894-CD49F00A2A80}">
      <dgm:prSet phldrT="[Текст]"/>
      <dgm:spPr>
        <a:solidFill>
          <a:srgbClr val="FF00FF"/>
        </a:solidFill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89,9%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D38B181-2389-429E-B46B-8ACE429B134B}" type="parTrans" cxnId="{BDA020C7-BE64-414E-AC3C-F225B0E83C76}">
      <dgm:prSet/>
      <dgm:spPr/>
      <dgm:t>
        <a:bodyPr/>
        <a:lstStyle/>
        <a:p>
          <a:endParaRPr lang="ru-RU"/>
        </a:p>
      </dgm:t>
    </dgm:pt>
    <dgm:pt modelId="{9793C65C-773B-4599-9B91-7276EA3279E1}">
      <dgm:prSet phldrT="[Текст]"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населения Белокалитвинского района</a:t>
          </a:r>
          <a:endParaRPr lang="ru-RU">
            <a:solidFill>
              <a:schemeClr val="tx1"/>
            </a:solidFill>
          </a:endParaRPr>
        </a:p>
      </dgm:t>
    </dgm:pt>
    <dgm:pt modelId="{01AE943D-719B-457A-A5BE-6A1499467829}" type="sibTrans" cxnId="{BDA020C7-BE64-414E-AC3C-F225B0E83C76}">
      <dgm:prSet/>
      <dgm:spPr/>
      <dgm:t>
        <a:bodyPr/>
        <a:lstStyle/>
        <a:p>
          <a:endParaRPr lang="ru-RU"/>
        </a:p>
      </dgm:t>
    </dgm:pt>
    <dgm:pt modelId="{6A0E75EB-9075-4A28-B6E6-9F9A11F754FE}" type="parTrans" cxnId="{5122A416-4546-471A-A1A4-39703A69EC48}">
      <dgm:prSet/>
      <dgm:spPr/>
      <dgm:t>
        <a:bodyPr/>
        <a:lstStyle/>
        <a:p>
          <a:endParaRPr lang="ru-RU"/>
        </a:p>
      </dgm:t>
    </dgm:pt>
    <dgm:pt modelId="{8CF9BA50-00E4-431C-ACA0-3845A0425EC4}">
      <dgm:prSet phldrT="[Текст]"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792 302,9 тыс. рублей </a:t>
          </a:r>
          <a:endParaRPr lang="ru-RU">
            <a:solidFill>
              <a:schemeClr val="tx1"/>
            </a:solidFill>
          </a:endParaRPr>
        </a:p>
      </dgm:t>
    </dgm:pt>
    <dgm:pt modelId="{55AB2EE1-31E3-433A-A7FF-7D147A2A5707}" type="sibTrans" cxnId="{5122A416-4546-471A-A1A4-39703A69EC48}">
      <dgm:prSet/>
      <dgm:spPr/>
      <dgm:t>
        <a:bodyPr/>
        <a:lstStyle/>
        <a:p>
          <a:endParaRPr lang="ru-RU"/>
        </a:p>
      </dgm:t>
    </dgm:pt>
    <dgm:pt modelId="{EF859D93-1959-4FE6-A299-9FBFAC469061}" type="sibTrans" cxnId="{F48862B9-DA17-49ED-A6CC-801B216B35E3}">
      <dgm:prSet/>
      <dgm:spPr/>
      <dgm:t>
        <a:bodyPr/>
        <a:lstStyle/>
        <a:p>
          <a:endParaRPr lang="ru-RU"/>
        </a:p>
      </dgm:t>
    </dgm:pt>
    <dgm:pt modelId="{29CB1590-829E-401C-B178-DAF69985B229}" type="parTrans" cxnId="{18DEE7F6-F910-4388-A526-49DE3AEBCA40}">
      <dgm:prSet/>
      <dgm:spPr/>
      <dgm:t>
        <a:bodyPr/>
        <a:lstStyle/>
        <a:p>
          <a:endParaRPr lang="ru-RU"/>
        </a:p>
      </dgm:t>
    </dgm:pt>
    <dgm:pt modelId="{75E56BBC-243B-4604-9C39-F14785DAA78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6,8%</a:t>
          </a:r>
          <a:endParaRPr lang="ru-RU" b="1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D2A102-7A10-493F-845B-0BD4A32E7C82}" type="parTrans" cxnId="{27920B1C-FCCD-45C3-8265-67EB73BC45F8}">
      <dgm:prSet/>
      <dgm:spPr/>
      <dgm:t>
        <a:bodyPr/>
        <a:lstStyle/>
        <a:p>
          <a:endParaRPr lang="ru-RU"/>
        </a:p>
      </dgm:t>
    </dgm:pt>
    <dgm:pt modelId="{31D16C04-8537-4E9E-8A4B-84774BA42EDA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Формирование современной городской среды на территории Белокалитвинского района</a:t>
          </a:r>
          <a:endParaRPr lang="ru-RU">
            <a:solidFill>
              <a:srgbClr val="0000FF"/>
            </a:solidFill>
          </a:endParaRPr>
        </a:p>
      </dgm:t>
    </dgm:pt>
    <dgm:pt modelId="{80B1BCC2-4738-4E2D-A54F-9E2BBF6DC34B}" type="sibTrans" cxnId="{27920B1C-FCCD-45C3-8265-67EB73BC45F8}">
      <dgm:prSet/>
      <dgm:spPr/>
      <dgm:t>
        <a:bodyPr/>
        <a:lstStyle/>
        <a:p>
          <a:endParaRPr lang="ru-RU"/>
        </a:p>
      </dgm:t>
    </dgm:pt>
    <dgm:pt modelId="{89DCC2CA-ABAF-4279-A5A7-1790AECCDF7A}" type="parTrans" cxnId="{53A58694-F354-4A96-90EE-99D389971388}">
      <dgm:prSet/>
      <dgm:spPr/>
      <dgm:t>
        <a:bodyPr/>
        <a:lstStyle/>
        <a:p>
          <a:endParaRPr lang="ru-RU"/>
        </a:p>
      </dgm:t>
    </dgm:pt>
    <dgm:pt modelId="{4286C76E-2038-4667-BAAC-CC9A9C62D4B2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60 032,9 тыс. рублей </a:t>
          </a:r>
          <a:endParaRPr lang="ru-RU">
            <a:solidFill>
              <a:srgbClr val="0000FF"/>
            </a:solidFill>
          </a:endParaRPr>
        </a:p>
      </dgm:t>
    </dgm:pt>
    <dgm:pt modelId="{2A448CDA-E270-4E62-902F-0EDAE11418A9}" type="sibTrans" cxnId="{53A58694-F354-4A96-90EE-99D389971388}">
      <dgm:prSet/>
      <dgm:spPr/>
      <dgm:t>
        <a:bodyPr/>
        <a:lstStyle/>
        <a:p>
          <a:endParaRPr lang="ru-RU"/>
        </a:p>
      </dgm:t>
    </dgm:pt>
    <dgm:pt modelId="{E4D88702-E076-4EF6-8169-F63253B7A2AE}" type="sibTrans" cxnId="{18DEE7F6-F910-4388-A526-49DE3AEBCA40}">
      <dgm:prSet/>
      <dgm:spPr/>
      <dgm:t>
        <a:bodyPr/>
        <a:lstStyle/>
        <a:p>
          <a:endParaRPr lang="ru-RU"/>
        </a:p>
      </dgm:t>
    </dgm:pt>
    <dgm:pt modelId="{F23D891A-A393-4E7E-8996-52DC88940D6A}" type="pres">
      <dgm:prSet presAssocID="{6B354B28-0221-41FA-BCA3-652A92A8D671}" presName="linearFlow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2F139-F8BF-4195-B4A9-30609A95FE5F}" type="pres">
      <dgm:prSet presAssocID="{D5FB9E11-28D4-48D8-BA67-CD13B0CA535B}" presName="composite"/>
      <dgm:spPr/>
      <dgm:t>
        <a:bodyPr/>
        <a:lstStyle/>
        <a:p/>
      </dgm:t>
    </dgm:pt>
    <dgm:pt modelId="{9AE9871D-1C2F-4D4E-BC0A-0B9BCFDA7760}" type="pres">
      <dgm:prSet presAssocID="{D5FB9E11-28D4-48D8-BA67-CD13B0CA535B}" presName="parentText" presStyleLbl="alignNode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8B7E-B81C-4B62-985B-057C8D4FF278}" type="pres">
      <dgm:prSet presAssocID="{D5FB9E11-28D4-48D8-BA67-CD13B0CA535B}" presName="descendantText" presStyleLbl="alignAcc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706E4-E8F7-474D-9850-27C95CEAA1DB}" type="pres">
      <dgm:prSet presAssocID="{CACAF5B7-09E5-46C5-9957-79FF31AF4169}" presName="sp"/>
      <dgm:spPr/>
      <dgm:t>
        <a:bodyPr/>
        <a:lstStyle/>
        <a:p/>
      </dgm:t>
    </dgm:pt>
    <dgm:pt modelId="{D2B44891-F6BB-45B4-9A16-E4C53D0EE525}" type="pres">
      <dgm:prSet presAssocID="{2A0E4897-F096-41C4-9894-CD49F00A2A80}" presName="composite"/>
      <dgm:spPr/>
      <dgm:t>
        <a:bodyPr/>
        <a:lstStyle/>
        <a:p/>
      </dgm:t>
    </dgm:pt>
    <dgm:pt modelId="{621BCFE2-5A45-4431-A04B-872B9EFE5C99}" type="pres">
      <dgm:prSet presAssocID="{2A0E4897-F096-41C4-9894-CD49F00A2A8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AA4CF-2C38-4E63-A62F-B1711427C810}" type="pres">
      <dgm:prSet presAssocID="{2A0E4897-F096-41C4-9894-CD49F00A2A8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86EC7-132E-4737-A95E-3DB083D7CD6F}" type="pres">
      <dgm:prSet presAssocID="{EF859D93-1959-4FE6-A299-9FBFAC469061}" presName="sp"/>
      <dgm:spPr/>
      <dgm:t>
        <a:bodyPr/>
        <a:lstStyle/>
        <a:p/>
      </dgm:t>
    </dgm:pt>
    <dgm:pt modelId="{F85ED79C-9137-481A-8825-61AE6CE55C01}" type="pres">
      <dgm:prSet presAssocID="{75E56BBC-243B-4604-9C39-F14785DAA786}" presName="composite"/>
      <dgm:spPr/>
      <dgm:t>
        <a:bodyPr/>
        <a:lstStyle/>
        <a:p/>
      </dgm:t>
    </dgm:pt>
    <dgm:pt modelId="{6F1FB201-64FB-4687-93C2-6848ABF95C5F}" type="pres">
      <dgm:prSet presAssocID="{75E56BBC-243B-4604-9C39-F14785DAA7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A8D73-6E64-43D4-BEEA-F835F8A04A80}" type="pres">
      <dgm:prSet presAssocID="{75E56BBC-243B-4604-9C39-F14785DAA78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348B65-17B2-42DE-B8CF-F24B3223C055}" srcId="{6B354B28-0221-41FA-BCA3-652A92A8D671}" destId="{D5FB9E11-28D4-48D8-BA67-CD13B0CA535B}" srcOrd="0" destOrd="0" parTransId="{19A6F594-E34E-4600-9FC3-AB6753E17A1A}" sibTransId="{CACAF5B7-09E5-46C5-9957-79FF31AF4169}"/>
    <dgm:cxn modelId="{724DFB56-FB32-41A5-B62D-4BD6B9CF3B10}" srcId="{D5FB9E11-28D4-48D8-BA67-CD13B0CA535B}" destId="{0B519909-1A1F-49F0-ABA3-421AE8E75F80}" srcOrd="0" destOrd="0" parTransId="{B34A3E72-3E03-471F-B47E-735C626CC40D}" sibTransId="{71D9ECE9-6621-42AF-8877-6FCBDF202F03}"/>
    <dgm:cxn modelId="{8AFE2A7F-3754-433F-BB0A-96EA88CF64B5}" srcId="{D5FB9E11-28D4-48D8-BA67-CD13B0CA535B}" destId="{388B1A9F-90A2-4D42-9AF8-E2B51419E5B2}" srcOrd="1" destOrd="0" parTransId="{187B608A-46CE-40AB-AF22-3353DC49F7B6}" sibTransId="{18F44929-F346-4FAD-9DB4-D5B6D5FF7EC0}"/>
    <dgm:cxn modelId="{F48862B9-DA17-49ED-A6CC-801B216B35E3}" srcId="{6B354B28-0221-41FA-BCA3-652A92A8D671}" destId="{2A0E4897-F096-41C4-9894-CD49F00A2A80}" srcOrd="1" destOrd="0" parTransId="{CCD72FA9-48E5-4E60-8241-0DDBE02D7D21}" sibTransId="{EF859D93-1959-4FE6-A299-9FBFAC469061}"/>
    <dgm:cxn modelId="{BDA020C7-BE64-414E-AC3C-F225B0E83C76}" srcId="{2A0E4897-F096-41C4-9894-CD49F00A2A80}" destId="{9793C65C-773B-4599-9B91-7276EA3279E1}" srcOrd="0" destOrd="0" parTransId="{4D38B181-2389-429E-B46B-8ACE429B134B}" sibTransId="{01AE943D-719B-457A-A5BE-6A1499467829}"/>
    <dgm:cxn modelId="{5122A416-4546-471A-A1A4-39703A69EC48}" srcId="{2A0E4897-F096-41C4-9894-CD49F00A2A80}" destId="{8CF9BA50-00E4-431C-ACA0-3845A0425EC4}" srcOrd="1" destOrd="0" parTransId="{6A0E75EB-9075-4A28-B6E6-9F9A11F754FE}" sibTransId="{55AB2EE1-31E3-433A-A7FF-7D147A2A5707}"/>
    <dgm:cxn modelId="{18DEE7F6-F910-4388-A526-49DE3AEBCA40}" srcId="{6B354B28-0221-41FA-BCA3-652A92A8D671}" destId="{75E56BBC-243B-4604-9C39-F14785DAA786}" srcOrd="2" destOrd="0" parTransId="{29CB1590-829E-401C-B178-DAF69985B229}" sibTransId="{E4D88702-E076-4EF6-8169-F63253B7A2AE}"/>
    <dgm:cxn modelId="{27920B1C-FCCD-45C3-8265-67EB73BC45F8}" srcId="{75E56BBC-243B-4604-9C39-F14785DAA786}" destId="{31D16C04-8537-4E9E-8A4B-84774BA42EDA}" srcOrd="0" destOrd="0" parTransId="{91D2A102-7A10-493F-845B-0BD4A32E7C82}" sibTransId="{80B1BCC2-4738-4E2D-A54F-9E2BBF6DC34B}"/>
    <dgm:cxn modelId="{53A58694-F354-4A96-90EE-99D389971388}" srcId="{75E56BBC-243B-4604-9C39-F14785DAA786}" destId="{4286C76E-2038-4667-BAAC-CC9A9C62D4B2}" srcOrd="1" destOrd="0" parTransId="{89DCC2CA-ABAF-4279-A5A7-1790AECCDF7A}" sibTransId="{2A448CDA-E270-4E62-902F-0EDAE11418A9}"/>
    <dgm:cxn modelId="{805E1119-1306-4D14-85E8-6739E0DB4FDC}" type="presOf" srcId="{6B354B28-0221-41FA-BCA3-652A92A8D671}" destId="{F23D891A-A393-4E7E-8996-52DC88940D6A}" srcOrd="0" destOrd="0" presId="urn:microsoft.com/office/officeart/2005/8/layout/chevron2"/>
    <dgm:cxn modelId="{18F051D7-FF75-4991-9EF0-98779C0CFC8D}" type="presParOf" srcId="{F23D891A-A393-4E7E-8996-52DC88940D6A}" destId="{A192F139-F8BF-4195-B4A9-30609A95FE5F}" srcOrd="0" destOrd="0" presId="urn:microsoft.com/office/officeart/2005/8/layout/chevron2"/>
    <dgm:cxn modelId="{3C385566-A071-4D45-957D-52E254052E57}" type="presParOf" srcId="{A192F139-F8BF-4195-B4A9-30609A95FE5F}" destId="{9AE9871D-1C2F-4D4E-BC0A-0B9BCFDA7760}" srcOrd="0" destOrd="0" presId="urn:microsoft.com/office/officeart/2005/8/layout/chevron2"/>
    <dgm:cxn modelId="{E2CE6946-51F9-44E3-89C5-7491CC2B3FB2}" type="presOf" srcId="{D5FB9E11-28D4-48D8-BA67-CD13B0CA535B}" destId="{9AE9871D-1C2F-4D4E-BC0A-0B9BCFDA7760}" srcOrd="0" destOrd="0" presId="urn:microsoft.com/office/officeart/2005/8/layout/chevron2"/>
    <dgm:cxn modelId="{03168D4C-A440-4047-A2E7-8CF789ADD1EF}" type="presParOf" srcId="{A192F139-F8BF-4195-B4A9-30609A95FE5F}" destId="{D3E28B7E-B81C-4B62-985B-057C8D4FF278}" srcOrd="1" destOrd="0" presId="urn:microsoft.com/office/officeart/2005/8/layout/chevron2"/>
    <dgm:cxn modelId="{EFE560FD-53CB-450F-BC04-A5C33C3E3DAF}" type="presOf" srcId="{0B519909-1A1F-49F0-ABA3-421AE8E75F80}" destId="{D3E28B7E-B81C-4B62-985B-057C8D4FF278}" srcOrd="0" destOrd="0" presId="urn:microsoft.com/office/officeart/2005/8/layout/chevron2"/>
    <dgm:cxn modelId="{7DBDCCF5-9289-4F85-B35E-A1CEF68C4C4B}" type="presOf" srcId="{388B1A9F-90A2-4D42-9AF8-E2B51419E5B2}" destId="{D3E28B7E-B81C-4B62-985B-057C8D4FF278}" srcOrd="0" destOrd="1" presId="urn:microsoft.com/office/officeart/2005/8/layout/chevron2"/>
    <dgm:cxn modelId="{A7A9B0C9-0489-4FB9-A1F8-6EA6E8F65063}" type="presParOf" srcId="{F23D891A-A393-4E7E-8996-52DC88940D6A}" destId="{6B3706E4-E8F7-474D-9850-27C95CEAA1DB}" srcOrd="1" destOrd="0" presId="urn:microsoft.com/office/officeart/2005/8/layout/chevron2"/>
    <dgm:cxn modelId="{C0537E48-000F-4E89-8860-4D7D4C7E9DD6}" type="presParOf" srcId="{F23D891A-A393-4E7E-8996-52DC88940D6A}" destId="{D2B44891-F6BB-45B4-9A16-E4C53D0EE525}" srcOrd="2" destOrd="0" presId="urn:microsoft.com/office/officeart/2005/8/layout/chevron2"/>
    <dgm:cxn modelId="{D7DC832B-ECFD-4288-9198-A9E7AD85FEC3}" type="presParOf" srcId="{D2B44891-F6BB-45B4-9A16-E4C53D0EE525}" destId="{621BCFE2-5A45-4431-A04B-872B9EFE5C99}" srcOrd="0" destOrd="0" presId="urn:microsoft.com/office/officeart/2005/8/layout/chevron2"/>
    <dgm:cxn modelId="{465BDA86-99D4-4966-AB21-C6394A20BC3B}" type="presOf" srcId="{2A0E4897-F096-41C4-9894-CD49F00A2A80}" destId="{621BCFE2-5A45-4431-A04B-872B9EFE5C99}" srcOrd="0" destOrd="0" presId="urn:microsoft.com/office/officeart/2005/8/layout/chevron2"/>
    <dgm:cxn modelId="{0A5349A7-F7B1-40D8-8D2E-1CB5C69386BD}" type="presParOf" srcId="{D2B44891-F6BB-45B4-9A16-E4C53D0EE525}" destId="{537AA4CF-2C38-4E63-A62F-B1711427C810}" srcOrd="1" destOrd="0" presId="urn:microsoft.com/office/officeart/2005/8/layout/chevron2"/>
    <dgm:cxn modelId="{F9BFEF2E-C4EF-4353-9FF0-511FCA6AC741}" type="presOf" srcId="{9793C65C-773B-4599-9B91-7276EA3279E1}" destId="{537AA4CF-2C38-4E63-A62F-B1711427C810}" srcOrd="0" destOrd="0" presId="urn:microsoft.com/office/officeart/2005/8/layout/chevron2"/>
    <dgm:cxn modelId="{48438B91-8136-42DD-A705-8D5664F2CB20}" type="presOf" srcId="{8CF9BA50-00E4-431C-ACA0-3845A0425EC4}" destId="{537AA4CF-2C38-4E63-A62F-B1711427C810}" srcOrd="0" destOrd="1" presId="urn:microsoft.com/office/officeart/2005/8/layout/chevron2"/>
    <dgm:cxn modelId="{20FCDBD0-F00C-4390-B9DF-001DC6F99BC4}" type="presParOf" srcId="{F23D891A-A393-4E7E-8996-52DC88940D6A}" destId="{57586EC7-132E-4737-A95E-3DB083D7CD6F}" srcOrd="3" destOrd="0" presId="urn:microsoft.com/office/officeart/2005/8/layout/chevron2"/>
    <dgm:cxn modelId="{9394385E-AF18-4C07-8B38-4D4F032ADF9C}" type="presParOf" srcId="{F23D891A-A393-4E7E-8996-52DC88940D6A}" destId="{F85ED79C-9137-481A-8825-61AE6CE55C01}" srcOrd="4" destOrd="0" presId="urn:microsoft.com/office/officeart/2005/8/layout/chevron2"/>
    <dgm:cxn modelId="{C4A94FB6-C40E-4632-960A-9E6EC4088EDB}" type="presParOf" srcId="{F85ED79C-9137-481A-8825-61AE6CE55C01}" destId="{6F1FB201-64FB-4687-93C2-6848ABF95C5F}" srcOrd="0" destOrd="0" presId="urn:microsoft.com/office/officeart/2005/8/layout/chevron2"/>
    <dgm:cxn modelId="{004A61D0-37BD-4136-97C2-BA18824633F9}" type="presOf" srcId="{75E56BBC-243B-4604-9C39-F14785DAA786}" destId="{6F1FB201-64FB-4687-93C2-6848ABF95C5F}" srcOrd="0" destOrd="0" presId="urn:microsoft.com/office/officeart/2005/8/layout/chevron2"/>
    <dgm:cxn modelId="{7B1E11C6-98DA-4129-9D40-114ABD362662}" type="presParOf" srcId="{F85ED79C-9137-481A-8825-61AE6CE55C01}" destId="{8D6A8D73-6E64-43D4-BEEA-F835F8A04A80}" srcOrd="1" destOrd="0" presId="urn:microsoft.com/office/officeart/2005/8/layout/chevron2"/>
    <dgm:cxn modelId="{FD7690A8-512D-4A3E-B64C-CAD279E0BFF2}" type="presOf" srcId="{31D16C04-8537-4E9E-8A4B-84774BA42EDA}" destId="{8D6A8D73-6E64-43D4-BEEA-F835F8A04A80}" srcOrd="0" destOrd="0" presId="urn:microsoft.com/office/officeart/2005/8/layout/chevron2"/>
    <dgm:cxn modelId="{2D7F7FD5-8B33-46B4-8776-CEB3925474D9}" type="presOf" srcId="{4286C76E-2038-4667-BAAC-CC9A9C62D4B2}" destId="{8D6A8D73-6E64-43D4-BEEA-F835F8A04A80}" srcOrd="0" destOrd="1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3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1DB2544-E928-4712-99DD-1966FABD59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467E66-0276-47DA-91F4-461FC7BFA3B5}" type="parTrans" cxnId="{3B7B56F5-6EA4-44AC-A109-FECF323D43F5}">
      <dgm:prSet/>
      <dgm:spPr/>
      <dgm:t>
        <a:bodyPr/>
        <a:lstStyle/>
        <a:p>
          <a:endParaRPr lang="ru-RU"/>
        </a:p>
      </dgm:t>
    </dgm:pt>
    <dgm:pt modelId="{162F6B16-E7B6-40CA-BD2C-319B8C32A49D}">
      <dgm:prSet phldrT="[Текст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Горняцкое с.п.</a:t>
          </a:r>
          <a:endParaRPr lang="ru-RU" b="1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549121-9B55-4C7B-9136-833D5E5DF14A}" type="parTrans" cxnId="{3ABF23AB-BCAB-4964-962E-F96A2D2CA06F}">
      <dgm:prSet/>
      <dgm:spPr/>
      <dgm:t>
        <a:bodyPr/>
        <a:lstStyle/>
        <a:p>
          <a:endParaRPr lang="ru-RU"/>
        </a:p>
      </dgm:t>
    </dgm:pt>
    <dgm:pt modelId="{1747D329-E403-4DB3-83C0-37A1DD96F186}">
      <dgm:prSet/>
      <dgm:spPr/>
      <dgm:t>
        <a:bodyPr/>
        <a:lstStyle/>
        <a:p>
          <a:pPr algn="r"/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50,0 тыс. рублей</a:t>
          </a:r>
          <a:endParaRPr lang="ru-RU" b="1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E0E93C-E57A-45BC-8F8C-7EE6B9640CE2}" type="sibTrans" cxnId="{3ABF23AB-BCAB-4964-962E-F96A2D2CA06F}">
      <dgm:prSet/>
      <dgm:spPr/>
      <dgm:t>
        <a:bodyPr/>
        <a:lstStyle/>
        <a:p>
          <a:endParaRPr lang="ru-RU"/>
        </a:p>
      </dgm:t>
    </dgm:pt>
    <dgm:pt modelId="{6781F7CF-86BD-4690-9718-42D7F9B7EE21}" type="sibTrans" cxnId="{3B7B56F5-6EA4-44AC-A109-FECF323D43F5}">
      <dgm:prSet/>
      <dgm:spPr/>
      <dgm:t>
        <a:bodyPr/>
        <a:lstStyle/>
        <a:p>
          <a:endParaRPr lang="ru-RU"/>
        </a:p>
      </dgm:t>
    </dgm:pt>
    <dgm:pt modelId="{AC0FB8C6-B5C2-4294-94D9-FA5B371B2DCD}" type="parTrans" cxnId="{026E303E-B5AB-4774-9E80-1F2B7F193BCD}">
      <dgm:prSet/>
      <dgm:spPr/>
      <dgm:t>
        <a:bodyPr/>
        <a:lstStyle/>
        <a:p>
          <a:endParaRPr lang="ru-RU"/>
        </a:p>
      </dgm:t>
    </dgm:pt>
    <dgm:pt modelId="{8C429493-3D15-4B99-9BDB-03B96B091DDD}">
      <dgm:prSet phldrT="[Текст]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r>
            <a:rPr lang="ru-RU" b="1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Синегорское с.п.</a:t>
          </a:r>
        </a:p>
      </dgm:t>
    </dgm:pt>
    <dgm:pt modelId="{5EA7DB15-12FD-49FD-9BBF-7C6A028AC57A}" type="parTrans" cxnId="{E97566BE-7AF2-4AAC-B79B-3989EA3431F5}">
      <dgm:prSet/>
      <dgm:spPr/>
      <dgm:t>
        <a:bodyPr/>
        <a:lstStyle/>
        <a:p>
          <a:endParaRPr lang="ru-RU"/>
        </a:p>
      </dgm:t>
    </dgm:pt>
    <dgm:pt modelId="{33FD8205-7B40-42B2-889B-0531A3AC4417}">
      <dgm:prSet/>
      <dgm:spPr/>
      <dgm:t>
        <a:bodyPr/>
        <a:lstStyle/>
        <a:p>
          <a:pPr algn="r"/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30,0 тыс. рублей</a:t>
          </a:r>
        </a:p>
      </dgm:t>
    </dgm:pt>
    <dgm:pt modelId="{9ECE9374-84A2-4784-8B0C-017F2C54A557}" type="sibTrans" cxnId="{E97566BE-7AF2-4AAC-B79B-3989EA3431F5}">
      <dgm:prSet/>
      <dgm:spPr/>
      <dgm:t>
        <a:bodyPr/>
        <a:lstStyle/>
        <a:p>
          <a:endParaRPr lang="ru-RU"/>
        </a:p>
      </dgm:t>
    </dgm:pt>
    <dgm:pt modelId="{2C28D64A-22C0-4ECA-B0DE-61E12CA69313}" type="sibTrans" cxnId="{026E303E-B5AB-4774-9E80-1F2B7F193BCD}">
      <dgm:prSet/>
      <dgm:spPr/>
      <dgm:t>
        <a:bodyPr/>
        <a:lstStyle/>
        <a:p>
          <a:endParaRPr lang="ru-RU"/>
        </a:p>
      </dgm:t>
    </dgm:pt>
    <dgm:pt modelId="{A5FC76CF-4087-431D-A8C5-C2DF065825DA}" type="parTrans" cxnId="{808DB9C5-D855-4096-AEFA-F28F1945CF0C}">
      <dgm:prSet/>
      <dgm:spPr/>
      <dgm:t>
        <a:bodyPr/>
        <a:lstStyle/>
        <a:p>
          <a:endParaRPr lang="ru-RU"/>
        </a:p>
      </dgm:t>
    </dgm:pt>
    <dgm:pt modelId="{42E637AE-0B6E-41FF-801A-7A16BB3F1FC9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b="1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Коксовское с.п.</a:t>
          </a:r>
        </a:p>
      </dgm:t>
    </dgm:pt>
    <dgm:pt modelId="{93D916E0-4519-49C6-A298-53B882DAC492}" type="parTrans" cxnId="{E3B4B511-209A-45C5-AC54-16721CE309C7}">
      <dgm:prSet/>
      <dgm:spPr/>
      <dgm:t>
        <a:bodyPr/>
        <a:lstStyle/>
        <a:p>
          <a:endParaRPr lang="ru-RU"/>
        </a:p>
      </dgm:t>
    </dgm:pt>
    <dgm:pt modelId="{1FAC2AD0-B98D-4CEC-A8D2-8CD92F6E547B}">
      <dgm:prSet/>
      <dgm:spPr/>
      <dgm:t>
        <a:bodyPr/>
        <a:lstStyle/>
        <a:p>
          <a:pPr algn="r"/>
          <a:r>
            <a: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20,0 тыс. рублей</a:t>
          </a:r>
        </a:p>
      </dgm:t>
    </dgm:pt>
    <dgm:pt modelId="{674FE1FD-C4E6-4092-8ED1-081A556EABE8}" type="sibTrans" cxnId="{E3B4B511-209A-45C5-AC54-16721CE309C7}">
      <dgm:prSet/>
      <dgm:spPr/>
      <dgm:t>
        <a:bodyPr/>
        <a:lstStyle/>
        <a:p>
          <a:endParaRPr lang="ru-RU"/>
        </a:p>
      </dgm:t>
    </dgm:pt>
    <dgm:pt modelId="{52C1C010-3488-4736-9CA6-22FDE77FC145}" type="sibTrans" cxnId="{808DB9C5-D855-4096-AEFA-F28F1945CF0C}">
      <dgm:prSet/>
      <dgm:spPr/>
      <dgm:t>
        <a:bodyPr/>
        <a:lstStyle/>
        <a:p>
          <a:endParaRPr lang="ru-RU"/>
        </a:p>
      </dgm:t>
    </dgm:pt>
    <dgm:pt modelId="{596CD4F6-3962-4B28-81BF-99083E2FB8B1}" type="pres">
      <dgm:prSet presAssocID="{11DB2544-E928-4712-99DD-1966FABD59B4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E040F-0754-4256-8F21-97F001316DAA}" type="pres">
      <dgm:prSet presAssocID="{162F6B16-E7B6-40CA-BD2C-319B8C32A49D}" presName="parentLin"/>
      <dgm:spPr/>
      <dgm:t>
        <a:bodyPr/>
        <a:lstStyle/>
        <a:p/>
      </dgm:t>
    </dgm:pt>
    <dgm:pt modelId="{BAA33A09-18E5-4AE7-B0B2-98BA426328A0}" type="pres">
      <dgm:prSet presAssocID="{162F6B16-E7B6-40CA-BD2C-319B8C32A49D}" presName="parentLeftMargin" presStyleLbl="node1" presStyleCnt="3"/>
      <dgm:spPr/>
      <dgm:t>
        <a:bodyPr/>
        <a:lstStyle/>
        <a:p>
          <a:endParaRPr lang="ru-RU"/>
        </a:p>
      </dgm:t>
    </dgm:pt>
    <dgm:pt modelId="{A3C8713D-C8EF-4150-A552-CAF90FA6EF7B}" type="pres">
      <dgm:prSet presAssocID="{162F6B16-E7B6-40CA-BD2C-319B8C32A49D}" presName="parentText" presStyleLbl="node1" presStyleCnt="3" custLinFactNeighborX="-50000" custLinFactNeighborY="3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B39E9-5E4A-4098-8389-19306001081C}" type="pres">
      <dgm:prSet presAssocID="{162F6B16-E7B6-40CA-BD2C-319B8C32A49D}" presName="negativeSpace"/>
      <dgm:spPr/>
      <dgm:t>
        <a:bodyPr/>
        <a:lstStyle/>
        <a:p/>
      </dgm:t>
    </dgm:pt>
    <dgm:pt modelId="{49271BAA-41B5-4851-B790-2CDCDE3F79DA}" type="pres">
      <dgm:prSet presAssocID="{162F6B16-E7B6-40CA-BD2C-319B8C32A49D}" presName="childText" presStyleLbl="conFgAcc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5199F-31FB-4168-9BC2-6ADFFB93C633}" type="pres">
      <dgm:prSet presAssocID="{6781F7CF-86BD-4690-9718-42D7F9B7EE21}" presName="spaceBetweenRectangles"/>
      <dgm:spPr/>
      <dgm:t>
        <a:bodyPr/>
        <a:lstStyle/>
        <a:p/>
      </dgm:t>
    </dgm:pt>
    <dgm:pt modelId="{FEB75381-4EC2-45A4-AF24-94EB91A8FF53}" type="pres">
      <dgm:prSet presAssocID="{8C429493-3D15-4B99-9BDB-03B96B091DDD}" presName="parentLin"/>
      <dgm:spPr/>
      <dgm:t>
        <a:bodyPr/>
        <a:lstStyle/>
        <a:p/>
      </dgm:t>
    </dgm:pt>
    <dgm:pt modelId="{CD71A2BF-2C84-4662-AB61-C7EF117352CA}" type="pres">
      <dgm:prSet presAssocID="{8C429493-3D15-4B99-9BDB-03B96B091DD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382799D-8F26-4731-B057-D59717C81874}" type="pres">
      <dgm:prSet presAssocID="{8C429493-3D15-4B99-9BDB-03B96B091DDD}" presName="parentText" presStyleLbl="node1" presStyleIdx="1" presStyleCnt="3" custLinFactNeighborY="-5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6CA12-8139-49B4-9CBC-D13D86082DD3}" type="pres">
      <dgm:prSet presAssocID="{8C429493-3D15-4B99-9BDB-03B96B091DDD}" presName="negativeSpace"/>
      <dgm:spPr/>
      <dgm:t>
        <a:bodyPr/>
        <a:lstStyle/>
        <a:p/>
      </dgm:t>
    </dgm:pt>
    <dgm:pt modelId="{1BC2E1D2-F846-4330-82B6-9E7852D64ABE}" type="pres">
      <dgm:prSet presAssocID="{8C429493-3D15-4B99-9BDB-03B96B091DD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2C1AC-BAB6-47BF-B776-C37438C3AE53}" type="pres">
      <dgm:prSet presAssocID="{2C28D64A-22C0-4ECA-B0DE-61E12CA69313}" presName="spaceBetweenRectangles"/>
      <dgm:spPr/>
      <dgm:t>
        <a:bodyPr/>
        <a:lstStyle/>
        <a:p/>
      </dgm:t>
    </dgm:pt>
    <dgm:pt modelId="{A5272E3E-5EEE-46BA-A0A7-B657FC8C4A7D}" type="pres">
      <dgm:prSet presAssocID="{42E637AE-0B6E-41FF-801A-7A16BB3F1FC9}" presName="parentLin"/>
      <dgm:spPr/>
      <dgm:t>
        <a:bodyPr/>
        <a:lstStyle/>
        <a:p/>
      </dgm:t>
    </dgm:pt>
    <dgm:pt modelId="{FCD09D91-CD3E-4F14-94C2-AF25D8BFC730}" type="pres">
      <dgm:prSet presAssocID="{42E637AE-0B6E-41FF-801A-7A16BB3F1FC9}" presName="parentLeftMargin" presStyleLbl="node1" presStyleIdx="2" presStyleCnt="3"/>
      <dgm:spPr/>
      <dgm:t>
        <a:bodyPr/>
        <a:lstStyle/>
        <a:p>
          <a:endParaRPr lang="ru-RU"/>
        </a:p>
      </dgm:t>
    </dgm:pt>
    <dgm:pt modelId="{720E63BA-DEED-4FB3-A894-F6935829A4BB}" type="pres">
      <dgm:prSet presAssocID="{42E637AE-0B6E-41FF-801A-7A16BB3F1F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FE287-9DDE-475F-835B-CF0DA6D5068B}" type="pres">
      <dgm:prSet presAssocID="{42E637AE-0B6E-41FF-801A-7A16BB3F1FC9}" presName="negativeSpace"/>
      <dgm:spPr/>
      <dgm:t>
        <a:bodyPr/>
        <a:lstStyle/>
        <a:p/>
      </dgm:t>
    </dgm:pt>
    <dgm:pt modelId="{B8C9B4C8-6A61-444B-9431-CDC7AADDB7B7}" type="pres">
      <dgm:prSet presAssocID="{42E637AE-0B6E-41FF-801A-7A16BB3F1FC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7B56F5-6EA4-44AC-A109-FECF323D43F5}" srcId="{11DB2544-E928-4712-99DD-1966FABD59B4}" destId="{162F6B16-E7B6-40CA-BD2C-319B8C32A49D}" srcOrd="0" destOrd="0" parTransId="{17467E66-0276-47DA-91F4-461FC7BFA3B5}" sibTransId="{6781F7CF-86BD-4690-9718-42D7F9B7EE21}"/>
    <dgm:cxn modelId="{3ABF23AB-BCAB-4964-962E-F96A2D2CA06F}" srcId="{162F6B16-E7B6-40CA-BD2C-319B8C32A49D}" destId="{1747D329-E403-4DB3-83C0-37A1DD96F186}" srcOrd="0" destOrd="0" parTransId="{E1549121-9B55-4C7B-9136-833D5E5DF14A}" sibTransId="{F1E0E93C-E57A-45BC-8F8C-7EE6B9640CE2}"/>
    <dgm:cxn modelId="{026E303E-B5AB-4774-9E80-1F2B7F193BCD}" srcId="{11DB2544-E928-4712-99DD-1966FABD59B4}" destId="{8C429493-3D15-4B99-9BDB-03B96B091DDD}" srcOrd="1" destOrd="0" parTransId="{AC0FB8C6-B5C2-4294-94D9-FA5B371B2DCD}" sibTransId="{2C28D64A-22C0-4ECA-B0DE-61E12CA69313}"/>
    <dgm:cxn modelId="{E97566BE-7AF2-4AAC-B79B-3989EA3431F5}" srcId="{8C429493-3D15-4B99-9BDB-03B96B091DDD}" destId="{33FD8205-7B40-42B2-889B-0531A3AC4417}" srcOrd="0" destOrd="0" parTransId="{5EA7DB15-12FD-49FD-9BBF-7C6A028AC57A}" sibTransId="{9ECE9374-84A2-4784-8B0C-017F2C54A557}"/>
    <dgm:cxn modelId="{808DB9C5-D855-4096-AEFA-F28F1945CF0C}" srcId="{11DB2544-E928-4712-99DD-1966FABD59B4}" destId="{42E637AE-0B6E-41FF-801A-7A16BB3F1FC9}" srcOrd="2" destOrd="0" parTransId="{A5FC76CF-4087-431D-A8C5-C2DF065825DA}" sibTransId="{52C1C010-3488-4736-9CA6-22FDE77FC145}"/>
    <dgm:cxn modelId="{E3B4B511-209A-45C5-AC54-16721CE309C7}" srcId="{42E637AE-0B6E-41FF-801A-7A16BB3F1FC9}" destId="{1FAC2AD0-B98D-4CEC-A8D2-8CD92F6E547B}" srcOrd="0" destOrd="0" parTransId="{93D916E0-4519-49C6-A298-53B882DAC492}" sibTransId="{674FE1FD-C4E6-4092-8ED1-081A556EABE8}"/>
    <dgm:cxn modelId="{AA8510DF-7298-4896-99BB-731BA38FDDE1}" type="presOf" srcId="{11DB2544-E928-4712-99DD-1966FABD59B4}" destId="{596CD4F6-3962-4B28-81BF-99083E2FB8B1}" srcOrd="0" destOrd="0" presId="urn:microsoft.com/office/officeart/2005/8/layout/list1"/>
    <dgm:cxn modelId="{D427616E-3E98-415F-901F-EFD6A26F2B78}" type="presParOf" srcId="{596CD4F6-3962-4B28-81BF-99083E2FB8B1}" destId="{CB8E040F-0754-4256-8F21-97F001316DAA}" srcOrd="0" destOrd="0" presId="urn:microsoft.com/office/officeart/2005/8/layout/list1"/>
    <dgm:cxn modelId="{5989168E-0167-4645-A934-91A4D70A8B16}" type="presParOf" srcId="{CB8E040F-0754-4256-8F21-97F001316DAA}" destId="{BAA33A09-18E5-4AE7-B0B2-98BA426328A0}" srcOrd="0" destOrd="0" presId="urn:microsoft.com/office/officeart/2005/8/layout/list1"/>
    <dgm:cxn modelId="{814E1C63-0D5E-4A20-9738-6CE745807B61}" type="presOf" srcId="{162F6B16-E7B6-40CA-BD2C-319B8C32A49D}" destId="{BAA33A09-18E5-4AE7-B0B2-98BA426328A0}" srcOrd="0" destOrd="0" presId="urn:microsoft.com/office/officeart/2005/8/layout/list1"/>
    <dgm:cxn modelId="{44AF6E53-94BF-4F12-B80E-D4A2184479C6}" type="presParOf" srcId="{CB8E040F-0754-4256-8F21-97F001316DAA}" destId="{A3C8713D-C8EF-4150-A552-CAF90FA6EF7B}" srcOrd="1" destOrd="0" presId="urn:microsoft.com/office/officeart/2005/8/layout/list1"/>
    <dgm:cxn modelId="{AF27CEC4-8B81-4392-AC0A-3E98AEBEB035}" type="presOf" srcId="{162F6B16-E7B6-40CA-BD2C-319B8C32A49D}" destId="{A3C8713D-C8EF-4150-A552-CAF90FA6EF7B}" srcOrd="1" destOrd="0" presId="urn:microsoft.com/office/officeart/2005/8/layout/list1"/>
    <dgm:cxn modelId="{98CE1607-8C5C-494E-ACD6-BE86592E04A5}" type="presParOf" srcId="{596CD4F6-3962-4B28-81BF-99083E2FB8B1}" destId="{F88B39E9-5E4A-4098-8389-19306001081C}" srcOrd="1" destOrd="0" presId="urn:microsoft.com/office/officeart/2005/8/layout/list1"/>
    <dgm:cxn modelId="{315F514D-98DF-4AC0-AB12-E611C9BE573B}" type="presParOf" srcId="{596CD4F6-3962-4B28-81BF-99083E2FB8B1}" destId="{49271BAA-41B5-4851-B790-2CDCDE3F79DA}" srcOrd="2" destOrd="0" presId="urn:microsoft.com/office/officeart/2005/8/layout/list1"/>
    <dgm:cxn modelId="{DB345B5C-F23D-43FB-BA92-4FEF7D9B72A9}" type="presOf" srcId="{1747D329-E403-4DB3-83C0-37A1DD96F186}" destId="{49271BAA-41B5-4851-B790-2CDCDE3F79DA}" srcOrd="0" destOrd="0" presId="urn:microsoft.com/office/officeart/2005/8/layout/list1"/>
    <dgm:cxn modelId="{1AB2991B-53ED-4FB8-913A-6CBD6C8B7AC5}" type="presParOf" srcId="{596CD4F6-3962-4B28-81BF-99083E2FB8B1}" destId="{CF65199F-31FB-4168-9BC2-6ADFFB93C633}" srcOrd="3" destOrd="0" presId="urn:microsoft.com/office/officeart/2005/8/layout/list1"/>
    <dgm:cxn modelId="{64404212-5D88-4EA2-83B6-A280621058C5}" type="presParOf" srcId="{596CD4F6-3962-4B28-81BF-99083E2FB8B1}" destId="{FEB75381-4EC2-45A4-AF24-94EB91A8FF53}" srcOrd="4" destOrd="0" presId="urn:microsoft.com/office/officeart/2005/8/layout/list1"/>
    <dgm:cxn modelId="{B4460DC0-1DA3-423D-8DEC-F1D6B57EE3FC}" type="presParOf" srcId="{FEB75381-4EC2-45A4-AF24-94EB91A8FF53}" destId="{CD71A2BF-2C84-4662-AB61-C7EF117352CA}" srcOrd="0" destOrd="0" presId="urn:microsoft.com/office/officeart/2005/8/layout/list1"/>
    <dgm:cxn modelId="{9D4AE363-140B-48E7-8D00-4A15BEA54842}" type="presOf" srcId="{8C429493-3D15-4B99-9BDB-03B96B091DDD}" destId="{CD71A2BF-2C84-4662-AB61-C7EF117352CA}" srcOrd="0" destOrd="0" presId="urn:microsoft.com/office/officeart/2005/8/layout/list1"/>
    <dgm:cxn modelId="{7C5582E2-E8CB-4A75-AE7C-ACEABD5FC546}" type="presParOf" srcId="{FEB75381-4EC2-45A4-AF24-94EB91A8FF53}" destId="{0382799D-8F26-4731-B057-D59717C81874}" srcOrd="1" destOrd="0" presId="urn:microsoft.com/office/officeart/2005/8/layout/list1"/>
    <dgm:cxn modelId="{DB8225A2-0647-4468-86FC-A012647F7EAC}" type="presOf" srcId="{8C429493-3D15-4B99-9BDB-03B96B091DDD}" destId="{0382799D-8F26-4731-B057-D59717C81874}" srcOrd="1" destOrd="0" presId="urn:microsoft.com/office/officeart/2005/8/layout/list1"/>
    <dgm:cxn modelId="{2AC81763-597B-40C6-9E51-37564043A996}" type="presParOf" srcId="{596CD4F6-3962-4B28-81BF-99083E2FB8B1}" destId="{1356CA12-8139-49B4-9CBC-D13D86082DD3}" srcOrd="5" destOrd="0" presId="urn:microsoft.com/office/officeart/2005/8/layout/list1"/>
    <dgm:cxn modelId="{2D21B36B-47F5-41F4-A055-6A8723916078}" type="presParOf" srcId="{596CD4F6-3962-4B28-81BF-99083E2FB8B1}" destId="{1BC2E1D2-F846-4330-82B6-9E7852D64ABE}" srcOrd="6" destOrd="0" presId="urn:microsoft.com/office/officeart/2005/8/layout/list1"/>
    <dgm:cxn modelId="{04B63F9D-C43B-4A7F-92C7-37A519806903}" type="presOf" srcId="{33FD8205-7B40-42B2-889B-0531A3AC4417}" destId="{1BC2E1D2-F846-4330-82B6-9E7852D64ABE}" srcOrd="0" destOrd="0" presId="urn:microsoft.com/office/officeart/2005/8/layout/list1"/>
    <dgm:cxn modelId="{5AD87366-E7BB-4755-830A-52300C443742}" type="presParOf" srcId="{596CD4F6-3962-4B28-81BF-99083E2FB8B1}" destId="{C5D2C1AC-BAB6-47BF-B776-C37438C3AE53}" srcOrd="7" destOrd="0" presId="urn:microsoft.com/office/officeart/2005/8/layout/list1"/>
    <dgm:cxn modelId="{E4C5E28B-4FCE-49E9-99EF-F65785D832BE}" type="presParOf" srcId="{596CD4F6-3962-4B28-81BF-99083E2FB8B1}" destId="{A5272E3E-5EEE-46BA-A0A7-B657FC8C4A7D}" srcOrd="8" destOrd="0" presId="urn:microsoft.com/office/officeart/2005/8/layout/list1"/>
    <dgm:cxn modelId="{C50FD615-DD52-48AD-8914-9CB3A38ACCB7}" type="presParOf" srcId="{A5272E3E-5EEE-46BA-A0A7-B657FC8C4A7D}" destId="{FCD09D91-CD3E-4F14-94C2-AF25D8BFC730}" srcOrd="0" destOrd="0" presId="urn:microsoft.com/office/officeart/2005/8/layout/list1"/>
    <dgm:cxn modelId="{807487AE-F9A5-4C3D-8F3C-832521D61710}" type="presOf" srcId="{42E637AE-0B6E-41FF-801A-7A16BB3F1FC9}" destId="{FCD09D91-CD3E-4F14-94C2-AF25D8BFC730}" srcOrd="0" destOrd="0" presId="urn:microsoft.com/office/officeart/2005/8/layout/list1"/>
    <dgm:cxn modelId="{D87B227E-05CE-4DD8-B8A7-DAE6F9B9551B}" type="presParOf" srcId="{A5272E3E-5EEE-46BA-A0A7-B657FC8C4A7D}" destId="{720E63BA-DEED-4FB3-A894-F6935829A4BB}" srcOrd="1" destOrd="0" presId="urn:microsoft.com/office/officeart/2005/8/layout/list1"/>
    <dgm:cxn modelId="{942F8024-E834-4A58-9944-145A04221F3A}" type="presOf" srcId="{42E637AE-0B6E-41FF-801A-7A16BB3F1FC9}" destId="{720E63BA-DEED-4FB3-A894-F6935829A4BB}" srcOrd="1" destOrd="0" presId="urn:microsoft.com/office/officeart/2005/8/layout/list1"/>
    <dgm:cxn modelId="{6A549B91-8129-4276-ACBB-5616F9CE40C8}" type="presParOf" srcId="{596CD4F6-3962-4B28-81BF-99083E2FB8B1}" destId="{A3BFE287-9DDE-475F-835B-CF0DA6D5068B}" srcOrd="9" destOrd="0" presId="urn:microsoft.com/office/officeart/2005/8/layout/list1"/>
    <dgm:cxn modelId="{5679CFD9-506B-4560-A5EA-5A0EA70C050F}" type="presParOf" srcId="{596CD4F6-3962-4B28-81BF-99083E2FB8B1}" destId="{B8C9B4C8-6A61-444B-9431-CDC7AADDB7B7}" srcOrd="10" destOrd="0" presId="urn:microsoft.com/office/officeart/2005/8/layout/list1"/>
    <dgm:cxn modelId="{9760607A-273F-4FE4-AB90-C791560A892B}" type="presOf" srcId="{1FAC2AD0-B98D-4CEC-A8D2-8CD92F6E547B}" destId="{B8C9B4C8-6A61-444B-9431-CDC7AADDB7B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32E7F17-AFA7-4EA2-9294-830CE13E2232}" type="doc">
      <dgm:prSet loTypeId="urn:microsoft.com/office/officeart/2005/8/layout/hList7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5DFC2D2-18AA-472E-9ABD-143F8DC5BE76}" type="parTrans" cxnId="{07099163-515A-415A-B5B9-30988A155CCD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0452645-98FC-4700-8587-C1D0FFA43292}">
      <dgm:prSet phldrT="[Текст]" custT="1"/>
      <dgm:spPr/>
      <dgm:t>
        <a:bodyPr/>
        <a:lstStyle/>
        <a:p>
          <a:endParaRPr lang="ru-RU" sz="1400" smtClean="0">
            <a:latin typeface="Times New Roman" pitchFamily="18" charset="0"/>
            <a:cs typeface="Times New Roman" pitchFamily="18" charset="0"/>
          </a:endParaRPr>
        </a:p>
        <a:p>
          <a:endParaRPr lang="ru-RU" sz="140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Налоговые льготы и вычеты в целях создания благоприятного инвестиционного климата и стимулирование деловой активности предпринимателей</a:t>
          </a:r>
          <a:br>
            <a:rPr lang="ru-RU" sz="1400" smtClean="0">
              <a:latin typeface="Times New Roman" pitchFamily="18" charset="0"/>
              <a:cs typeface="Times New Roman" pitchFamily="18" charset="0"/>
            </a:rPr>
          </a:br>
          <a:br>
            <a:rPr lang="ru-RU" sz="1400" smtClean="0">
              <a:latin typeface="Times New Roman" pitchFamily="18" charset="0"/>
              <a:cs typeface="Times New Roman" pitchFamily="18" charset="0"/>
            </a:rPr>
          </a:b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517EACC-5C90-4DC7-B8A3-1A3288F7CC39}" type="sibTrans" cxnId="{07099163-515A-415A-B5B9-30988A155CCD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7756B80-4EAE-4198-8C0C-88886446433E}" type="parTrans" cxnId="{AFA23A92-7BC9-4DEE-B308-E5DA827139A3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9B1AEB5-344A-4B5B-8AC5-C3AD10F4B4E7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Национальные</a:t>
          </a:r>
        </a:p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 цели развития</a:t>
          </a: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C8C77A6-E1CF-4BF6-8AEB-5B90F344E644}" type="sibTrans" cxnId="{AFA23A92-7BC9-4DEE-B308-E5DA827139A3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D3EB695-5DF3-433E-8A37-F7516B5DB8F7}" type="parTrans" cxnId="{D5DD9DE6-AB53-421D-9CD8-8B55257B00E6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3D63D4A-8505-4B9F-ACCA-D31056A2FF54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Социальная поддержка граждан и семей с детьми</a:t>
          </a: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88CB66D-817D-46B5-9844-4CF4566ED5BB}" type="sibTrans" cxnId="{D5DD9DE6-AB53-421D-9CD8-8B55257B00E6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86A9B5F-7213-47C2-AF49-30A74ECFECC0}" type="parTrans" cxnId="{284FDD5E-1874-4B84-8FAB-771D5E45D39E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7ADCBD3-3AF3-44A5-9EFD-6E8892642352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Эффективность и приоритизация бюджетных расходов</a:t>
          </a: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E215030-B170-4250-A0F5-416412ACE631}" type="sibTrans" cxnId="{284FDD5E-1874-4B84-8FAB-771D5E45D39E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732FBCD-EC1E-49BC-A5DE-4A2EC21AC5AF}" type="parTrans" cxnId="{56CB9FE4-5DB6-45E8-A576-A11E15A7AC21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A856682-8021-4E0C-B5FD-65ADDFFD9932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Содействие сбалансированности местных бюджетов</a:t>
          </a: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D3A141D-9E99-4410-89B5-47991E6A8669}" type="sibTrans" cxnId="{56CB9FE4-5DB6-45E8-A576-A11E15A7AC21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0FFCED3-0C0C-4373-9D93-A7EF2E8C6CB0}" type="pres">
      <dgm:prSet presAssocID="{E32E7F17-AFA7-4EA2-9294-830CE13E2232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7D411-85C8-4EDB-9EE2-918E3C9262EE}" type="pres">
      <dgm:prSet presAssocID="{E32E7F17-AFA7-4EA2-9294-830CE13E2232}" presName="fgShape" presStyleLbl="fgShp" presStyleCnt="1" custLinFactNeighborX="2114" custLinFactNeighborY="38095"/>
      <dgm:spPr/>
      <dgm:t>
        <a:bodyPr/>
        <a:lstStyle/>
        <a:p/>
      </dgm:t>
    </dgm:pt>
    <dgm:pt modelId="{10CF3F39-7F01-48D8-A5B0-3A975EC60265}" type="pres">
      <dgm:prSet presAssocID="{E32E7F17-AFA7-4EA2-9294-830CE13E2232}" presName="linComp"/>
      <dgm:spPr/>
      <dgm:t>
        <a:bodyPr/>
        <a:lstStyle/>
        <a:p/>
      </dgm:t>
    </dgm:pt>
    <dgm:pt modelId="{595D2587-BE82-460A-8FE3-CF53089416BB}" type="pres">
      <dgm:prSet presAssocID="{10452645-98FC-4700-8587-C1D0FFA43292}" presName="compNode"/>
      <dgm:spPr/>
      <dgm:t>
        <a:bodyPr/>
        <a:lstStyle/>
        <a:p/>
      </dgm:t>
    </dgm:pt>
    <dgm:pt modelId="{2CDA5CE1-735F-4544-A9AD-AD052E80F9C5}" type="pres">
      <dgm:prSet presAssocID="{10452645-98FC-4700-8587-C1D0FFA43292}" presName="bkgdShape" presStyleLbl="node1" presStyleCnt="5"/>
      <dgm:spPr/>
      <dgm:t>
        <a:bodyPr/>
        <a:lstStyle/>
        <a:p>
          <a:endParaRPr lang="ru-RU"/>
        </a:p>
      </dgm:t>
    </dgm:pt>
    <dgm:pt modelId="{9B1BAF03-B08C-417B-9000-69E78F4E7545}" type="pres">
      <dgm:prSet presAssocID="{10452645-98FC-4700-8587-C1D0FFA43292}" presName="nodeTx" presStyleLbl="node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F8926-68CE-4DE2-852A-87949A5C6094}" type="pres">
      <dgm:prSet presAssocID="{10452645-98FC-4700-8587-C1D0FFA43292}" presName="invisiNode" presStyleLbl="node1" presStyleCnt="5"/>
      <dgm:spPr/>
      <dgm:t>
        <a:bodyPr/>
        <a:lstStyle/>
        <a:p/>
      </dgm:t>
    </dgm:pt>
    <dgm:pt modelId="{820D3440-2777-498C-A77A-E469C7527D93}" type="pres">
      <dgm:prSet presAssocID="{10452645-98FC-4700-8587-C1D0FFA43292}" presName="imagNode" presStyleLbl="fgImgPlace1" presStyleCnt="5"/>
      <dgm:spPr>
        <a:blipFill rotWithShape="1">
          <a:blip r:embed="rId1"/>
          <a:stretch>
            <a:fillRect/>
          </a:stretch>
        </a:blipFill>
      </dgm:spPr>
      <dgm:t>
        <a:bodyPr/>
        <a:lstStyle/>
        <a:p/>
      </dgm:t>
    </dgm:pt>
    <dgm:pt modelId="{CC1548E6-0E02-4EA3-941A-FFEA6D3E93F5}" type="pres">
      <dgm:prSet presAssocID="{8517EACC-5C90-4DC7-B8A3-1A3288F7CC39}" presName="sibTrans" presStyleLbl="sibTrans2D1" presStyleCnt="4"/>
      <dgm:spPr/>
      <dgm:t>
        <a:bodyPr/>
        <a:lstStyle/>
        <a:p>
          <a:endParaRPr lang="ru-RU"/>
        </a:p>
      </dgm:t>
    </dgm:pt>
    <dgm:pt modelId="{499AEBCD-646D-4AE2-A910-AC071EEB981B}" type="pres">
      <dgm:prSet presAssocID="{29B1AEB5-344A-4B5B-8AC5-C3AD10F4B4E7}" presName="compNode"/>
      <dgm:spPr/>
      <dgm:t>
        <a:bodyPr/>
        <a:lstStyle/>
        <a:p/>
      </dgm:t>
    </dgm:pt>
    <dgm:pt modelId="{26F53821-F241-42D1-8171-A98EED74E8AA}" type="pres">
      <dgm:prSet presAssocID="{29B1AEB5-344A-4B5B-8AC5-C3AD10F4B4E7}" presName="bkgdShape" presStyleLbl="node1" presStyleIdx="1" presStyleCnt="5"/>
      <dgm:spPr/>
      <dgm:t>
        <a:bodyPr/>
        <a:lstStyle/>
        <a:p>
          <a:endParaRPr lang="ru-RU"/>
        </a:p>
      </dgm:t>
    </dgm:pt>
    <dgm:pt modelId="{BDB4E9D4-86F8-497E-92C2-CB4B81ED8FC3}" type="pres">
      <dgm:prSet presAssocID="{29B1AEB5-344A-4B5B-8AC5-C3AD10F4B4E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57786-AAFE-4FF1-B9A0-2FFF807B714D}" type="pres">
      <dgm:prSet presAssocID="{29B1AEB5-344A-4B5B-8AC5-C3AD10F4B4E7}" presName="invisiNode" presStyleLbl="node1" presStyleIdx="1" presStyleCnt="5"/>
      <dgm:spPr/>
      <dgm:t>
        <a:bodyPr/>
        <a:lstStyle/>
        <a:p/>
      </dgm:t>
    </dgm:pt>
    <dgm:pt modelId="{F99C891B-5789-4FAA-836C-B995B002CDF9}" type="pres">
      <dgm:prSet presAssocID="{29B1AEB5-344A-4B5B-8AC5-C3AD10F4B4E7}" presName="imagNode" presStyleLbl="fgImgPlace1" presStyleIdx="1" presStyleCnt="5"/>
      <dgm:spPr>
        <a:blipFill rotWithShape="1">
          <a:blip r:embed="rId2"/>
          <a:stretch>
            <a:fillRect/>
          </a:stretch>
        </a:blipFill>
      </dgm:spPr>
      <dgm:t>
        <a:bodyPr/>
        <a:lstStyle/>
        <a:p/>
      </dgm:t>
    </dgm:pt>
    <dgm:pt modelId="{B8E05917-864B-4C79-A638-D5DDBCA687B7}" type="pres">
      <dgm:prSet presAssocID="{CC8C77A6-E1CF-4BF6-8AEB-5B90F344E64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2CEB2B1-9C7C-42E1-B090-62194E448551}" type="pres">
      <dgm:prSet presAssocID="{83D63D4A-8505-4B9F-ACCA-D31056A2FF54}" presName="compNode"/>
      <dgm:spPr/>
      <dgm:t>
        <a:bodyPr/>
        <a:lstStyle/>
        <a:p/>
      </dgm:t>
    </dgm:pt>
    <dgm:pt modelId="{129A0C42-B01F-4934-8456-52464A10F9E7}" type="pres">
      <dgm:prSet presAssocID="{83D63D4A-8505-4B9F-ACCA-D31056A2FF54}" presName="bkgdShape" presStyleLbl="node1" presStyleIdx="2" presStyleCnt="5" custScaleX="86189"/>
      <dgm:spPr/>
      <dgm:t>
        <a:bodyPr/>
        <a:lstStyle/>
        <a:p>
          <a:endParaRPr lang="ru-RU"/>
        </a:p>
      </dgm:t>
    </dgm:pt>
    <dgm:pt modelId="{DF390241-C5C6-4CE5-AE54-4C4E5047B805}" type="pres">
      <dgm:prSet presAssocID="{83D63D4A-8505-4B9F-ACCA-D31056A2FF5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96176-3C41-49B4-8708-975A8F245E2E}" type="pres">
      <dgm:prSet presAssocID="{83D63D4A-8505-4B9F-ACCA-D31056A2FF54}" presName="invisiNode" presStyleLbl="node1" presStyleIdx="2" presStyleCnt="5"/>
      <dgm:spPr/>
      <dgm:t>
        <a:bodyPr/>
        <a:lstStyle/>
        <a:p/>
      </dgm:t>
    </dgm:pt>
    <dgm:pt modelId="{C8292C90-5E63-403F-8944-6F34556033EF}" type="pres">
      <dgm:prSet presAssocID="{83D63D4A-8505-4B9F-ACCA-D31056A2FF54}" presName="imagNode" presStyleLbl="fgImgPlace1" presStyleIdx="2" presStyleCnt="5"/>
      <dgm:spPr>
        <a:blipFill rotWithShape="1">
          <a:blip r:embed="rId3"/>
          <a:stretch>
            <a:fillRect/>
          </a:stretch>
        </a:blipFill>
      </dgm:spPr>
      <dgm:t>
        <a:bodyPr/>
        <a:lstStyle/>
        <a:p/>
      </dgm:t>
    </dgm:pt>
    <dgm:pt modelId="{265BD4B8-FA25-49EE-8270-61ADD8249ADA}" type="pres">
      <dgm:prSet presAssocID="{488CB66D-817D-46B5-9844-4CF4566ED5B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D57D7FF-1CA3-494F-9733-DB64284E4FFC}" type="pres">
      <dgm:prSet presAssocID="{67ADCBD3-3AF3-44A5-9EFD-6E8892642352}" presName="compNode"/>
      <dgm:spPr/>
      <dgm:t>
        <a:bodyPr/>
        <a:lstStyle/>
        <a:p/>
      </dgm:t>
    </dgm:pt>
    <dgm:pt modelId="{EF48A38E-1794-402F-B4E5-BBF233BFA766}" type="pres">
      <dgm:prSet presAssocID="{67ADCBD3-3AF3-44A5-9EFD-6E8892642352}" presName="bkgdShape" presStyleLbl="node1" presStyleIdx="3" presStyleCnt="5"/>
      <dgm:spPr/>
      <dgm:t>
        <a:bodyPr/>
        <a:lstStyle/>
        <a:p>
          <a:endParaRPr lang="ru-RU"/>
        </a:p>
      </dgm:t>
    </dgm:pt>
    <dgm:pt modelId="{6279AA9C-DD64-4171-8189-B73CA3859696}" type="pres">
      <dgm:prSet presAssocID="{67ADCBD3-3AF3-44A5-9EFD-6E889264235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45460-0C7A-4CE4-AB64-2A77F91DBF75}" type="pres">
      <dgm:prSet presAssocID="{67ADCBD3-3AF3-44A5-9EFD-6E8892642352}" presName="invisiNode" presStyleLbl="node1" presStyleIdx="3" presStyleCnt="5"/>
      <dgm:spPr/>
      <dgm:t>
        <a:bodyPr/>
        <a:lstStyle/>
        <a:p/>
      </dgm:t>
    </dgm:pt>
    <dgm:pt modelId="{DB595F34-1134-4037-B3BF-9BA0E3D7C02A}" type="pres">
      <dgm:prSet presAssocID="{67ADCBD3-3AF3-44A5-9EFD-6E8892642352}" presName="imagNode" presStyleLbl="fgImgPlace1" presStyleIdx="3" presStyleCnt="5"/>
      <dgm:spPr>
        <a:blipFill rotWithShape="1">
          <a:blip r:embed="rId4"/>
          <a:stretch>
            <a:fillRect/>
          </a:stretch>
        </a:blipFill>
      </dgm:spPr>
      <dgm:t>
        <a:bodyPr/>
        <a:lstStyle/>
        <a:p/>
      </dgm:t>
    </dgm:pt>
    <dgm:pt modelId="{0B9E4E60-0E20-4833-BDF9-0AD2E52875B5}" type="pres">
      <dgm:prSet presAssocID="{1E215030-B170-4250-A0F5-416412ACE63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572C16E-1080-41AA-90B7-71F99EA417EB}" type="pres">
      <dgm:prSet presAssocID="{6A856682-8021-4E0C-B5FD-65ADDFFD9932}" presName="compNode"/>
      <dgm:spPr/>
      <dgm:t>
        <a:bodyPr/>
        <a:lstStyle/>
        <a:p/>
      </dgm:t>
    </dgm:pt>
    <dgm:pt modelId="{2B2707CD-3F13-499C-891E-783A2C2AD5F0}" type="pres">
      <dgm:prSet presAssocID="{6A856682-8021-4E0C-B5FD-65ADDFFD9932}" presName="bkgdShape" presStyleLbl="node1" presStyleIdx="4" presStyleCnt="5"/>
      <dgm:spPr/>
      <dgm:t>
        <a:bodyPr/>
        <a:lstStyle/>
        <a:p>
          <a:endParaRPr lang="ru-RU"/>
        </a:p>
      </dgm:t>
    </dgm:pt>
    <dgm:pt modelId="{8D10805D-5ECD-4F57-8646-F82FE689B951}" type="pres">
      <dgm:prSet presAssocID="{6A856682-8021-4E0C-B5FD-65ADDFFD9932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7EB8F-B1C6-4774-A0AE-9367C090B60F}" type="pres">
      <dgm:prSet presAssocID="{6A856682-8021-4E0C-B5FD-65ADDFFD9932}" presName="invisiNode" presStyleLbl="node1" presStyleIdx="4" presStyleCnt="5"/>
      <dgm:spPr/>
      <dgm:t>
        <a:bodyPr/>
        <a:lstStyle/>
        <a:p/>
      </dgm:t>
    </dgm:pt>
    <dgm:pt modelId="{81585BC9-7D8A-4FD0-B9F5-4130A0AC4479}" type="pres">
      <dgm:prSet presAssocID="{6A856682-8021-4E0C-B5FD-65ADDFFD9932}" presName="imagNode" presStyleLbl="fgImgPlace1" presStyleIdx="4" presStyleCnt="5"/>
      <dgm:spPr>
        <a:blipFill rotWithShape="1">
          <a:blip r:embed="rId5"/>
          <a:stretch>
            <a:fillRect/>
          </a:stretch>
        </a:blipFill>
      </dgm:spPr>
      <dgm:t>
        <a:bodyPr/>
        <a:lstStyle/>
        <a:p/>
      </dgm:t>
    </dgm:pt>
  </dgm:ptLst>
  <dgm:cxnLst>
    <dgm:cxn modelId="{07099163-515A-415A-B5B9-30988A155CCD}" srcId="{E32E7F17-AFA7-4EA2-9294-830CE13E2232}" destId="{10452645-98FC-4700-8587-C1D0FFA43292}" srcOrd="0" destOrd="0" parTransId="{45DFC2D2-18AA-472E-9ABD-143F8DC5BE76}" sibTransId="{8517EACC-5C90-4DC7-B8A3-1A3288F7CC39}"/>
    <dgm:cxn modelId="{AFA23A92-7BC9-4DEE-B308-E5DA827139A3}" srcId="{E32E7F17-AFA7-4EA2-9294-830CE13E2232}" destId="{29B1AEB5-344A-4B5B-8AC5-C3AD10F4B4E7}" srcOrd="1" destOrd="0" parTransId="{F7756B80-4EAE-4198-8C0C-88886446433E}" sibTransId="{CC8C77A6-E1CF-4BF6-8AEB-5B90F344E644}"/>
    <dgm:cxn modelId="{D5DD9DE6-AB53-421D-9CD8-8B55257B00E6}" srcId="{E32E7F17-AFA7-4EA2-9294-830CE13E2232}" destId="{83D63D4A-8505-4B9F-ACCA-D31056A2FF54}" srcOrd="2" destOrd="0" parTransId="{1D3EB695-5DF3-433E-8A37-F7516B5DB8F7}" sibTransId="{488CB66D-817D-46B5-9844-4CF4566ED5BB}"/>
    <dgm:cxn modelId="{284FDD5E-1874-4B84-8FAB-771D5E45D39E}" srcId="{E32E7F17-AFA7-4EA2-9294-830CE13E2232}" destId="{67ADCBD3-3AF3-44A5-9EFD-6E8892642352}" srcOrd="3" destOrd="0" parTransId="{E86A9B5F-7213-47C2-AF49-30A74ECFECC0}" sibTransId="{1E215030-B170-4250-A0F5-416412ACE631}"/>
    <dgm:cxn modelId="{56CB9FE4-5DB6-45E8-A576-A11E15A7AC21}" srcId="{E32E7F17-AFA7-4EA2-9294-830CE13E2232}" destId="{6A856682-8021-4E0C-B5FD-65ADDFFD9932}" srcOrd="4" destOrd="0" parTransId="{C732FBCD-EC1E-49BC-A5DE-4A2EC21AC5AF}" sibTransId="{9D3A141D-9E99-4410-89B5-47991E6A8669}"/>
    <dgm:cxn modelId="{99E9CB6B-6535-4988-B352-4095075E5645}" type="presOf" srcId="{E32E7F17-AFA7-4EA2-9294-830CE13E2232}" destId="{C0FFCED3-0C0C-4373-9D93-A7EF2E8C6CB0}" srcOrd="0" destOrd="0" presId="urn:microsoft.com/office/officeart/2005/8/layout/hList7#1"/>
    <dgm:cxn modelId="{D9A6CF29-77E6-47C5-A787-FA427966CD04}" type="presParOf" srcId="{C0FFCED3-0C0C-4373-9D93-A7EF2E8C6CB0}" destId="{2557D411-85C8-4EDB-9EE2-918E3C9262EE}" srcOrd="0" destOrd="0" presId="urn:microsoft.com/office/officeart/2005/8/layout/hList7#1"/>
    <dgm:cxn modelId="{8D1C4442-8E29-4CBC-8067-6BAF92631D2D}" type="presParOf" srcId="{C0FFCED3-0C0C-4373-9D93-A7EF2E8C6CB0}" destId="{10CF3F39-7F01-48D8-A5B0-3A975EC60265}" srcOrd="1" destOrd="0" presId="urn:microsoft.com/office/officeart/2005/8/layout/hList7#1"/>
    <dgm:cxn modelId="{5A647FA8-8CBE-4D4C-8E1D-08F64B2FD7D7}" type="presParOf" srcId="{10CF3F39-7F01-48D8-A5B0-3A975EC60265}" destId="{595D2587-BE82-460A-8FE3-CF53089416BB}" srcOrd="0" destOrd="0" presId="urn:microsoft.com/office/officeart/2005/8/layout/hList7#1"/>
    <dgm:cxn modelId="{604EFAF2-1BCA-4544-AC04-20771944F887}" type="presParOf" srcId="{595D2587-BE82-460A-8FE3-CF53089416BB}" destId="{2CDA5CE1-735F-4544-A9AD-AD052E80F9C5}" srcOrd="0" destOrd="0" presId="urn:microsoft.com/office/officeart/2005/8/layout/hList7#1"/>
    <dgm:cxn modelId="{73C09F1D-4DB6-4B31-B2A5-3366C595762C}" type="presOf" srcId="{10452645-98FC-4700-8587-C1D0FFA43292}" destId="{2CDA5CE1-735F-4544-A9AD-AD052E80F9C5}" srcOrd="0" destOrd="0" presId="urn:microsoft.com/office/officeart/2005/8/layout/hList7#1"/>
    <dgm:cxn modelId="{221E5086-4A5C-45BF-A434-529F3C9CF26A}" type="presParOf" srcId="{595D2587-BE82-460A-8FE3-CF53089416BB}" destId="{9B1BAF03-B08C-417B-9000-69E78F4E7545}" srcOrd="1" destOrd="0" presId="urn:microsoft.com/office/officeart/2005/8/layout/hList7#1"/>
    <dgm:cxn modelId="{50D5C6E3-A1C4-45D1-9072-3EF4FF5421EF}" type="presOf" srcId="{10452645-98FC-4700-8587-C1D0FFA43292}" destId="{9B1BAF03-B08C-417B-9000-69E78F4E7545}" srcOrd="1" destOrd="0" presId="urn:microsoft.com/office/officeart/2005/8/layout/hList7#1"/>
    <dgm:cxn modelId="{F6E44DAB-83D5-426F-9D94-63E51CC725BB}" type="presParOf" srcId="{595D2587-BE82-460A-8FE3-CF53089416BB}" destId="{37DF8926-68CE-4DE2-852A-87949A5C6094}" srcOrd="2" destOrd="0" presId="urn:microsoft.com/office/officeart/2005/8/layout/hList7#1"/>
    <dgm:cxn modelId="{018991DB-4749-4BFC-BA3B-4EF4E624946F}" type="presParOf" srcId="{595D2587-BE82-460A-8FE3-CF53089416BB}" destId="{820D3440-2777-498C-A77A-E469C7527D93}" srcOrd="3" destOrd="0" presId="urn:microsoft.com/office/officeart/2005/8/layout/hList7#1"/>
    <dgm:cxn modelId="{CBAE4922-4D91-4856-8C7C-11CC71840800}" type="presParOf" srcId="{10CF3F39-7F01-48D8-A5B0-3A975EC60265}" destId="{CC1548E6-0E02-4EA3-941A-FFEA6D3E93F5}" srcOrd="1" destOrd="0" presId="urn:microsoft.com/office/officeart/2005/8/layout/hList7#1"/>
    <dgm:cxn modelId="{749FC201-CB6B-4A18-9CA0-9313DE94A3AD}" type="presOf" srcId="{8517EACC-5C90-4DC7-B8A3-1A3288F7CC39}" destId="{CC1548E6-0E02-4EA3-941A-FFEA6D3E93F5}" srcOrd="0" destOrd="0" presId="urn:microsoft.com/office/officeart/2005/8/layout/hList7#1"/>
    <dgm:cxn modelId="{2E9358BE-01E1-42FA-B7BC-83023F3209D7}" type="presParOf" srcId="{10CF3F39-7F01-48D8-A5B0-3A975EC60265}" destId="{499AEBCD-646D-4AE2-A910-AC071EEB981B}" srcOrd="2" destOrd="0" presId="urn:microsoft.com/office/officeart/2005/8/layout/hList7#1"/>
    <dgm:cxn modelId="{87A41AD3-ED0C-4AE3-B773-CF3859654E81}" type="presParOf" srcId="{499AEBCD-646D-4AE2-A910-AC071EEB981B}" destId="{26F53821-F241-42D1-8171-A98EED74E8AA}" srcOrd="0" destOrd="0" presId="urn:microsoft.com/office/officeart/2005/8/layout/hList7#1"/>
    <dgm:cxn modelId="{307A36FF-75D2-4FF4-BCF4-1DCADB1C1E23}" type="presOf" srcId="{29B1AEB5-344A-4B5B-8AC5-C3AD10F4B4E7}" destId="{26F53821-F241-42D1-8171-A98EED74E8AA}" srcOrd="0" destOrd="0" presId="urn:microsoft.com/office/officeart/2005/8/layout/hList7#1"/>
    <dgm:cxn modelId="{B0E654DA-E53F-4A73-B239-EFCF6E64A07B}" type="presParOf" srcId="{499AEBCD-646D-4AE2-A910-AC071EEB981B}" destId="{BDB4E9D4-86F8-497E-92C2-CB4B81ED8FC3}" srcOrd="1" destOrd="0" presId="urn:microsoft.com/office/officeart/2005/8/layout/hList7#1"/>
    <dgm:cxn modelId="{E1630629-CAB8-44DC-912F-F8295447E062}" type="presOf" srcId="{29B1AEB5-344A-4B5B-8AC5-C3AD10F4B4E7}" destId="{BDB4E9D4-86F8-497E-92C2-CB4B81ED8FC3}" srcOrd="1" destOrd="0" presId="urn:microsoft.com/office/officeart/2005/8/layout/hList7#1"/>
    <dgm:cxn modelId="{8B1E40E1-862A-4321-B39B-F1A3D3C2E3B7}" type="presParOf" srcId="{499AEBCD-646D-4AE2-A910-AC071EEB981B}" destId="{1BE57786-AAFE-4FF1-B9A0-2FFF807B714D}" srcOrd="2" destOrd="0" presId="urn:microsoft.com/office/officeart/2005/8/layout/hList7#1"/>
    <dgm:cxn modelId="{A5FC5BB4-27E5-4368-9CF7-FC81FB609E0D}" type="presParOf" srcId="{499AEBCD-646D-4AE2-A910-AC071EEB981B}" destId="{F99C891B-5789-4FAA-836C-B995B002CDF9}" srcOrd="3" destOrd="0" presId="urn:microsoft.com/office/officeart/2005/8/layout/hList7#1"/>
    <dgm:cxn modelId="{99AFCDF2-B5C7-408D-9A3A-DF9AD2FA5D19}" type="presParOf" srcId="{10CF3F39-7F01-48D8-A5B0-3A975EC60265}" destId="{B8E05917-864B-4C79-A638-D5DDBCA687B7}" srcOrd="3" destOrd="0" presId="urn:microsoft.com/office/officeart/2005/8/layout/hList7#1"/>
    <dgm:cxn modelId="{41D11431-97D1-4163-A731-ED50C4C86048}" type="presOf" srcId="{CC8C77A6-E1CF-4BF6-8AEB-5B90F344E644}" destId="{B8E05917-864B-4C79-A638-D5DDBCA687B7}" srcOrd="0" destOrd="0" presId="urn:microsoft.com/office/officeart/2005/8/layout/hList7#1"/>
    <dgm:cxn modelId="{D280B654-083E-4B5F-B683-7573B06FF07E}" type="presParOf" srcId="{10CF3F39-7F01-48D8-A5B0-3A975EC60265}" destId="{A2CEB2B1-9C7C-42E1-B090-62194E448551}" srcOrd="4" destOrd="0" presId="urn:microsoft.com/office/officeart/2005/8/layout/hList7#1"/>
    <dgm:cxn modelId="{C91899F1-12E1-4CE1-81D0-590E21CD2610}" type="presParOf" srcId="{A2CEB2B1-9C7C-42E1-B090-62194E448551}" destId="{129A0C42-B01F-4934-8456-52464A10F9E7}" srcOrd="0" destOrd="0" presId="urn:microsoft.com/office/officeart/2005/8/layout/hList7#1"/>
    <dgm:cxn modelId="{C3CD174E-A8B1-43DB-B27B-B85C8823CF2F}" type="presOf" srcId="{83D63D4A-8505-4B9F-ACCA-D31056A2FF54}" destId="{129A0C42-B01F-4934-8456-52464A10F9E7}" srcOrd="0" destOrd="0" presId="urn:microsoft.com/office/officeart/2005/8/layout/hList7#1"/>
    <dgm:cxn modelId="{948ED7AD-9309-4DE3-9F82-36C42B1EC631}" type="presParOf" srcId="{A2CEB2B1-9C7C-42E1-B090-62194E448551}" destId="{DF390241-C5C6-4CE5-AE54-4C4E5047B805}" srcOrd="1" destOrd="0" presId="urn:microsoft.com/office/officeart/2005/8/layout/hList7#1"/>
    <dgm:cxn modelId="{137D6E4E-D0D5-4E16-88E3-A40A8C8738CE}" type="presOf" srcId="{83D63D4A-8505-4B9F-ACCA-D31056A2FF54}" destId="{DF390241-C5C6-4CE5-AE54-4C4E5047B805}" srcOrd="1" destOrd="0" presId="urn:microsoft.com/office/officeart/2005/8/layout/hList7#1"/>
    <dgm:cxn modelId="{99CE5CD1-8FBB-4C69-B3ED-60309BDF4840}" type="presParOf" srcId="{A2CEB2B1-9C7C-42E1-B090-62194E448551}" destId="{DE096176-3C41-49B4-8708-975A8F245E2E}" srcOrd="2" destOrd="0" presId="urn:microsoft.com/office/officeart/2005/8/layout/hList7#1"/>
    <dgm:cxn modelId="{7823DB29-9B07-44B0-A26A-A6411A868215}" type="presParOf" srcId="{A2CEB2B1-9C7C-42E1-B090-62194E448551}" destId="{C8292C90-5E63-403F-8944-6F34556033EF}" srcOrd="3" destOrd="0" presId="urn:microsoft.com/office/officeart/2005/8/layout/hList7#1"/>
    <dgm:cxn modelId="{04231848-DAFB-4043-BDD9-84E57639C800}" type="presParOf" srcId="{10CF3F39-7F01-48D8-A5B0-3A975EC60265}" destId="{265BD4B8-FA25-49EE-8270-61ADD8249ADA}" srcOrd="5" destOrd="0" presId="urn:microsoft.com/office/officeart/2005/8/layout/hList7#1"/>
    <dgm:cxn modelId="{D8684E75-9FE8-4911-8D4B-BC4B143F1791}" type="presOf" srcId="{488CB66D-817D-46B5-9844-4CF4566ED5BB}" destId="{265BD4B8-FA25-49EE-8270-61ADD8249ADA}" srcOrd="0" destOrd="0" presId="urn:microsoft.com/office/officeart/2005/8/layout/hList7#1"/>
    <dgm:cxn modelId="{F0A2EF45-D2C9-4B29-A90F-456FE5DB28AB}" type="presParOf" srcId="{10CF3F39-7F01-48D8-A5B0-3A975EC60265}" destId="{3D57D7FF-1CA3-494F-9733-DB64284E4FFC}" srcOrd="6" destOrd="0" presId="urn:microsoft.com/office/officeart/2005/8/layout/hList7#1"/>
    <dgm:cxn modelId="{53D04849-3E3E-45CA-9430-11982B70D2FD}" type="presParOf" srcId="{3D57D7FF-1CA3-494F-9733-DB64284E4FFC}" destId="{EF48A38E-1794-402F-B4E5-BBF233BFA766}" srcOrd="0" destOrd="0" presId="urn:microsoft.com/office/officeart/2005/8/layout/hList7#1"/>
    <dgm:cxn modelId="{7202CAAA-5168-4670-9114-B12BC0549306}" type="presOf" srcId="{67ADCBD3-3AF3-44A5-9EFD-6E8892642352}" destId="{EF48A38E-1794-402F-B4E5-BBF233BFA766}" srcOrd="0" destOrd="0" presId="urn:microsoft.com/office/officeart/2005/8/layout/hList7#1"/>
    <dgm:cxn modelId="{BA36D42E-12FB-4288-88A2-B803193D550C}" type="presParOf" srcId="{3D57D7FF-1CA3-494F-9733-DB64284E4FFC}" destId="{6279AA9C-DD64-4171-8189-B73CA3859696}" srcOrd="1" destOrd="0" presId="urn:microsoft.com/office/officeart/2005/8/layout/hList7#1"/>
    <dgm:cxn modelId="{124062FE-FB25-4063-90AC-C82CC2A9896B}" type="presOf" srcId="{67ADCBD3-3AF3-44A5-9EFD-6E8892642352}" destId="{6279AA9C-DD64-4171-8189-B73CA3859696}" srcOrd="1" destOrd="0" presId="urn:microsoft.com/office/officeart/2005/8/layout/hList7#1"/>
    <dgm:cxn modelId="{28BAD966-D3FA-4E6F-9301-61B0723A9BEE}" type="presParOf" srcId="{3D57D7FF-1CA3-494F-9733-DB64284E4FFC}" destId="{6DA45460-0C7A-4CE4-AB64-2A77F91DBF75}" srcOrd="2" destOrd="0" presId="urn:microsoft.com/office/officeart/2005/8/layout/hList7#1"/>
    <dgm:cxn modelId="{720B5699-ACE8-470C-A19A-AEC294B2542E}" type="presParOf" srcId="{3D57D7FF-1CA3-494F-9733-DB64284E4FFC}" destId="{DB595F34-1134-4037-B3BF-9BA0E3D7C02A}" srcOrd="3" destOrd="0" presId="urn:microsoft.com/office/officeart/2005/8/layout/hList7#1"/>
    <dgm:cxn modelId="{4C29548E-BE84-4448-9677-63AAC7F0C832}" type="presParOf" srcId="{10CF3F39-7F01-48D8-A5B0-3A975EC60265}" destId="{0B9E4E60-0E20-4833-BDF9-0AD2E52875B5}" srcOrd="7" destOrd="0" presId="urn:microsoft.com/office/officeart/2005/8/layout/hList7#1"/>
    <dgm:cxn modelId="{DE052F6A-ECBB-43A9-A4F4-B78EA85CD967}" type="presOf" srcId="{1E215030-B170-4250-A0F5-416412ACE631}" destId="{0B9E4E60-0E20-4833-BDF9-0AD2E52875B5}" srcOrd="0" destOrd="0" presId="urn:microsoft.com/office/officeart/2005/8/layout/hList7#1"/>
    <dgm:cxn modelId="{FCF15CA1-FA32-477F-9CDC-E3B5D10BF346}" type="presParOf" srcId="{10CF3F39-7F01-48D8-A5B0-3A975EC60265}" destId="{1572C16E-1080-41AA-90B7-71F99EA417EB}" srcOrd="8" destOrd="0" presId="urn:microsoft.com/office/officeart/2005/8/layout/hList7#1"/>
    <dgm:cxn modelId="{64764725-88EE-4EF1-B20A-21531EABC224}" type="presParOf" srcId="{1572C16E-1080-41AA-90B7-71F99EA417EB}" destId="{2B2707CD-3F13-499C-891E-783A2C2AD5F0}" srcOrd="0" destOrd="0" presId="urn:microsoft.com/office/officeart/2005/8/layout/hList7#1"/>
    <dgm:cxn modelId="{33ED3BD7-BD7C-4C67-9727-8E3AC38A03EC}" type="presOf" srcId="{6A856682-8021-4E0C-B5FD-65ADDFFD9932}" destId="{2B2707CD-3F13-499C-891E-783A2C2AD5F0}" srcOrd="0" destOrd="0" presId="urn:microsoft.com/office/officeart/2005/8/layout/hList7#1"/>
    <dgm:cxn modelId="{E8686D86-886C-47BA-85B0-C3071F0E3985}" type="presParOf" srcId="{1572C16E-1080-41AA-90B7-71F99EA417EB}" destId="{8D10805D-5ECD-4F57-8646-F82FE689B951}" srcOrd="1" destOrd="0" presId="urn:microsoft.com/office/officeart/2005/8/layout/hList7#1"/>
    <dgm:cxn modelId="{C7CB1521-DEE7-476D-80AD-05D66CEFAE69}" type="presOf" srcId="{6A856682-8021-4E0C-B5FD-65ADDFFD9932}" destId="{8D10805D-5ECD-4F57-8646-F82FE689B951}" srcOrd="1" destOrd="0" presId="urn:microsoft.com/office/officeart/2005/8/layout/hList7#1"/>
    <dgm:cxn modelId="{1D2D2728-B345-4615-9DB4-8CA139FE1D68}" type="presParOf" srcId="{1572C16E-1080-41AA-90B7-71F99EA417EB}" destId="{1D67EB8F-B1C6-4774-A0AE-9367C090B60F}" srcOrd="2" destOrd="0" presId="urn:microsoft.com/office/officeart/2005/8/layout/hList7#1"/>
    <dgm:cxn modelId="{8CE1B17B-C111-4094-A504-461B7AB404DC}" type="presParOf" srcId="{1572C16E-1080-41AA-90B7-71F99EA417EB}" destId="{81585BC9-7D8A-4FD0-B9F5-4130A0AC447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924ECF2-FCB1-42E6-B81A-AEAC71A71FE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BAD06-02F8-4EA1-90B2-B3CBE726753A}" type="parTrans" cxnId="{4C39ECD1-04A8-4A72-8BEC-43137632443A}">
      <dgm:prSet/>
      <dgm:spPr/>
      <dgm:t>
        <a:bodyPr/>
        <a:lstStyle/>
        <a:p>
          <a:endParaRPr lang="ru-RU"/>
        </a:p>
      </dgm:t>
    </dgm:pt>
    <dgm:pt modelId="{9D69AA74-7CDC-48F4-B33B-CAC09D884F70}">
      <dgm:prSet phldrT="[Текст]" custT="1"/>
      <dgm:sp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FFCCCC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800" b="1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2021 год –</a:t>
          </a:r>
        </a:p>
        <a:p>
          <a:r>
            <a:rPr lang="ru-RU" sz="2800" b="1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140 209,6 тыс. рублей или 3,9% </a:t>
          </a:r>
          <a:endParaRPr lang="ru-RU" sz="2800" b="1">
            <a:ln>
              <a:solidFill>
                <a:schemeClr val="accent3">
                  <a:lumMod val="75000"/>
                </a:schemeClr>
              </a:solidFill>
            </a:ln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0FB1BF-EE72-4AE1-B776-53796AFF4B02}" type="sibTrans" cxnId="{4C39ECD1-04A8-4A72-8BEC-43137632443A}">
      <dgm:prSet/>
      <dgm:spPr/>
      <dgm:t>
        <a:bodyPr/>
        <a:lstStyle/>
        <a:p>
          <a:endParaRPr lang="ru-RU"/>
        </a:p>
      </dgm:t>
    </dgm:pt>
    <dgm:pt modelId="{5CF72584-F17A-467D-BC8C-8D08E8CC0627}" type="pres">
      <dgm:prSet presAssocID="{5924ECF2-FCB1-42E6-B81A-AEAC71A71FE0}" presName="diagram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82251-1503-4951-BF8C-D218411D88C4}" type="pres">
      <dgm:prSet presAssocID="{9D69AA74-7CDC-48F4-B33B-CAC09D884F70}" presName="node" presStyleLbl="node1" presStyleCnt="1" custScaleX="90000" custScaleY="83333" custLinFactNeighborX="-1667" custLinFactNeighborY="-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9ECD1-04A8-4A72-8BEC-43137632443A}" srcId="{5924ECF2-FCB1-42E6-B81A-AEAC71A71FE0}" destId="{9D69AA74-7CDC-48F4-B33B-CAC09D884F70}" srcOrd="0" destOrd="0" parTransId="{BA4BAD06-02F8-4EA1-90B2-B3CBE726753A}" sibTransId="{1F0FB1BF-EE72-4AE1-B776-53796AFF4B02}"/>
    <dgm:cxn modelId="{BCABBD4D-265E-4B1E-B42E-F6019D2A9B10}" type="presOf" srcId="{5924ECF2-FCB1-42E6-B81A-AEAC71A71FE0}" destId="{5CF72584-F17A-467D-BC8C-8D08E8CC0627}" srcOrd="0" destOrd="0" presId="urn:microsoft.com/office/officeart/2005/8/layout/default#1"/>
    <dgm:cxn modelId="{1F464E3A-4593-4C0B-B7DF-9906609D59B4}" type="presParOf" srcId="{5CF72584-F17A-467D-BC8C-8D08E8CC0627}" destId="{22D82251-1503-4951-BF8C-D218411D88C4}" srcOrd="0" destOrd="0" presId="urn:microsoft.com/office/officeart/2005/8/layout/default#1"/>
    <dgm:cxn modelId="{14685A7D-4409-4F62-A938-480DBEE81B39}" type="presOf" srcId="{9D69AA74-7CDC-48F4-B33B-CAC09D884F70}" destId="{22D82251-1503-4951-BF8C-D218411D88C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26017C9-2DF7-49B2-A745-5E23A49CA2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5F881-7C43-4451-9E78-9712C2C56CDA}" type="parTrans" cxnId="{A6C737F1-E2DF-4E9A-87F6-B0D334CBE2D8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C9C2FB78-A8AD-47A2-80EF-E6C8D6E6188F}">
      <dgm:prSet custT="1"/>
      <dgm:spPr>
        <a:noFill/>
      </dgm:spPr>
      <dgm:t>
        <a:bodyPr/>
        <a:lstStyle/>
        <a:p>
          <a:pPr rtl="0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детей из многодетных семей</a:t>
          </a:r>
        </a:p>
        <a:p>
          <a:pPr rtl="0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год- 17 118,1 тыс. рублей, 2023 год-19 051,7 тыс. рублей, 2024 год-19 948,8 тыс. рублей</a:t>
          </a:r>
          <a:endParaRPr lang="ru-RU" sz="16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A4E950-4BEC-49DD-98B1-CD7F314C0AAD}" type="sibTrans" cxnId="{A6C737F1-E2DF-4E9A-87F6-B0D334CBE2D8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60B7BF46-D751-4AE9-87E5-2F199085F81E}" type="pres">
      <dgm:prSet presAssocID="{526017C9-2DF7-49B2-A745-5E23A49CA2E2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C9034A-8A7A-4356-A356-28E1782D71A0}" type="pres">
      <dgm:prSet presAssocID="{C9C2FB78-A8AD-47A2-80EF-E6C8D6E6188F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737F1-E2DF-4E9A-87F6-B0D334CBE2D8}" srcId="{526017C9-2DF7-49B2-A745-5E23A49CA2E2}" destId="{C9C2FB78-A8AD-47A2-80EF-E6C8D6E6188F}" srcOrd="0" destOrd="0" parTransId="{14B5F881-7C43-4451-9E78-9712C2C56CDA}" sibTransId="{24A4E950-4BEC-49DD-98B1-CD7F314C0AAD}"/>
    <dgm:cxn modelId="{21DE5B59-AD05-469E-BF25-429418B2BF27}" type="presOf" srcId="{526017C9-2DF7-49B2-A745-5E23A49CA2E2}" destId="{60B7BF46-D751-4AE9-87E5-2F199085F81E}" srcOrd="0" destOrd="0" presId="urn:microsoft.com/office/officeart/2005/8/layout/vList2"/>
    <dgm:cxn modelId="{AA32E4E4-42F2-41E1-9695-5BEE531DEF78}" type="presParOf" srcId="{60B7BF46-D751-4AE9-87E5-2F199085F81E}" destId="{F6C9034A-8A7A-4356-A356-28E1782D71A0}" srcOrd="0" destOrd="0" presId="urn:microsoft.com/office/officeart/2005/8/layout/vList2"/>
    <dgm:cxn modelId="{2F27FC38-DC44-4BFC-95A6-9AAF15A302CE}" type="presOf" srcId="{C9C2FB78-A8AD-47A2-80EF-E6C8D6E6188F}" destId="{F6C9034A-8A7A-4356-A356-28E1782D71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C2D93BC-2C40-4DB3-9D8A-1A62D142EA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792359-06AE-4FE2-B030-941558CB07A7}" type="parTrans" cxnId="{2CB50347-97E3-4A60-8F30-6B8C8ABD02AC}">
      <dgm:prSet/>
      <dgm:spPr/>
      <dgm:t>
        <a:bodyPr/>
        <a:lstStyle/>
        <a:p>
          <a:endParaRPr lang="ru-RU"/>
        </a:p>
      </dgm:t>
    </dgm:pt>
    <dgm:pt modelId="{89ACB0F8-91EC-4292-8BB1-30A77D89443E}">
      <dgm:prSet custT="1"/>
      <dgm:spPr>
        <a:noFill/>
      </dgm:spPr>
      <dgm:t>
        <a:bodyPr/>
        <a:lstStyle/>
        <a:p>
          <a:pPr rtl="0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детей первого-второго года жизни из малоимущих семей</a:t>
          </a:r>
        </a:p>
        <a:p>
          <a:pPr rtl="0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год-9 498,5 тыс. рублей, 2023 год-9 917,7 тыс. рублей, 2024 год-10 315,0 тыс. рублей</a:t>
          </a:r>
          <a:endParaRPr lang="ru-RU" sz="16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03E05AE-1E49-4B48-9837-090682F16880}" type="sibTrans" cxnId="{2CB50347-97E3-4A60-8F30-6B8C8ABD02AC}">
      <dgm:prSet/>
      <dgm:spPr/>
      <dgm:t>
        <a:bodyPr/>
        <a:lstStyle/>
        <a:p>
          <a:endParaRPr lang="ru-RU"/>
        </a:p>
      </dgm:t>
    </dgm:pt>
    <dgm:pt modelId="{11666E53-F62D-4671-BEAC-616EE7146CBF}" type="pres">
      <dgm:prSet presAssocID="{6C2D93BC-2C40-4DB3-9D8A-1A62D142EAB6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214D7-C60A-4545-A659-1A617A51F6AF}" type="pres">
      <dgm:prSet presAssocID="{89ACB0F8-91EC-4292-8BB1-30A77D89443E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50347-97E3-4A60-8F30-6B8C8ABD02AC}" srcId="{6C2D93BC-2C40-4DB3-9D8A-1A62D142EAB6}" destId="{89ACB0F8-91EC-4292-8BB1-30A77D89443E}" srcOrd="0" destOrd="0" parTransId="{AC792359-06AE-4FE2-B030-941558CB07A7}" sibTransId="{903E05AE-1E49-4B48-9837-090682F16880}"/>
    <dgm:cxn modelId="{1FB074E7-F864-424F-B54E-A64415440D89}" type="presOf" srcId="{6C2D93BC-2C40-4DB3-9D8A-1A62D142EAB6}" destId="{11666E53-F62D-4671-BEAC-616EE7146CBF}" srcOrd="0" destOrd="0" presId="urn:microsoft.com/office/officeart/2005/8/layout/vList2"/>
    <dgm:cxn modelId="{C531E20D-1D41-4E6E-A30A-2FA94E555C2A}" type="presParOf" srcId="{11666E53-F62D-4671-BEAC-616EE7146CBF}" destId="{290214D7-C60A-4545-A659-1A617A51F6AF}" srcOrd="0" destOrd="0" presId="urn:microsoft.com/office/officeart/2005/8/layout/vList2"/>
    <dgm:cxn modelId="{60CC30FD-7A10-4614-8292-4BF9CD97CE1B}" type="presOf" srcId="{89ACB0F8-91EC-4292-8BB1-30A77D89443E}" destId="{290214D7-C60A-4545-A659-1A617A51F6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D465274-C3E4-4728-81BC-BA87998A31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C61E9-574F-44DC-9436-948C0D2DC7FC}" type="parTrans" cxnId="{D4EB7808-9AC2-41BD-92AB-B1505491E79A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9FD2D3E2-E331-40A7-B030-4B49B53E1B0A}">
      <dgm:prSet custT="1"/>
      <dgm:spPr>
        <a:noFill/>
      </dgm:spPr>
      <dgm:t>
        <a:bodyPr/>
        <a:lstStyle/>
        <a:p>
          <a:pPr rtl="0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Выплата ежемесячных пособий на ребенка</a:t>
          </a:r>
        </a:p>
        <a:p>
          <a:pPr rtl="0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год- 49 665,7 тыс. рублей, 2023 год- 51 665,0 тыс. рублей, 2024 год- 53 769,5 тыс. рублей</a:t>
          </a:r>
        </a:p>
        <a:p>
          <a:pPr rtl="0"/>
          <a:endParaRPr lang="ru-RU" sz="500" b="1">
            <a:solidFill>
              <a:schemeClr val="accent3">
                <a:lumMod val="50000"/>
              </a:schemeClr>
            </a:solidFill>
          </a:endParaRPr>
        </a:p>
      </dgm:t>
    </dgm:pt>
    <dgm:pt modelId="{34E625F0-6DF7-4447-8FA8-022A260D478A}" type="sibTrans" cxnId="{D4EB7808-9AC2-41BD-92AB-B1505491E79A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2308F7FF-BF51-4079-92C0-D0B645617AA5}" type="pres">
      <dgm:prSet presAssocID="{3D465274-C3E4-4728-81BC-BA87998A31B5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09F1-7124-4CF5-BA04-4758334DB68F}" type="pres">
      <dgm:prSet presAssocID="{9FD2D3E2-E331-40A7-B030-4B49B53E1B0A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B7808-9AC2-41BD-92AB-B1505491E79A}" srcId="{3D465274-C3E4-4728-81BC-BA87998A31B5}" destId="{9FD2D3E2-E331-40A7-B030-4B49B53E1B0A}" srcOrd="0" destOrd="0" parTransId="{8D5C61E9-574F-44DC-9436-948C0D2DC7FC}" sibTransId="{34E625F0-6DF7-4447-8FA8-022A260D478A}"/>
    <dgm:cxn modelId="{920FEF34-3D08-41CB-9981-FD7338784A0C}" type="presOf" srcId="{3D465274-C3E4-4728-81BC-BA87998A31B5}" destId="{2308F7FF-BF51-4079-92C0-D0B645617AA5}" srcOrd="0" destOrd="0" presId="urn:microsoft.com/office/officeart/2005/8/layout/vList2"/>
    <dgm:cxn modelId="{FFCCB25B-108D-4FA8-A75C-B285C854BDBB}" type="presParOf" srcId="{2308F7FF-BF51-4079-92C0-D0B645617AA5}" destId="{B6D809F1-7124-4CF5-BA04-4758334DB68F}" srcOrd="0" destOrd="0" presId="urn:microsoft.com/office/officeart/2005/8/layout/vList2"/>
    <dgm:cxn modelId="{3EFE4A43-BD81-4FA9-A489-0D435643A1CF}" type="presOf" srcId="{9FD2D3E2-E331-40A7-B030-4B49B53E1B0A}" destId="{B6D809F1-7124-4CF5-BA04-4758334DB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D77362F-7754-4249-A077-7231542247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2C4D0-A9D8-4903-9494-878FAD6B9DEC}" type="parTrans" cxnId="{1AAB8CC6-D693-4CF3-B9E3-09B031DE7B39}">
      <dgm:prSet/>
      <dgm:spPr/>
      <dgm:t>
        <a:bodyPr/>
        <a:lstStyle/>
        <a:p>
          <a:endParaRPr lang="ru-RU"/>
        </a:p>
      </dgm:t>
    </dgm:pt>
    <dgm:pt modelId="{2DCEF6E4-E808-4C49-9FE9-DD569CA52CAD}">
      <dgm:prSet custT="1"/>
      <dgm:spPr>
        <a:noFill/>
      </dgm:spPr>
      <dgm:t>
        <a:bodyPr/>
        <a:lstStyle/>
        <a:p>
          <a:pPr rtl="0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Выплата компенсаций родительской платы за присмотр и уход за детьми в образовательной организации, реализующей образовательную программу дошкольного образования</a:t>
          </a:r>
        </a:p>
        <a:p>
          <a:pPr rtl="0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 -10 501,2 тыс. рублей, 2023 год- 10 147,7 тыс. рублей, 2024 год-9 850,1 тыс. рублей</a:t>
          </a:r>
          <a:endParaRPr lang="ru-RU" sz="16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B0AD30-03E4-4585-A202-4EE8326EF91F}" type="sibTrans" cxnId="{1AAB8CC6-D693-4CF3-B9E3-09B031DE7B39}">
      <dgm:prSet/>
      <dgm:spPr/>
      <dgm:t>
        <a:bodyPr/>
        <a:lstStyle/>
        <a:p>
          <a:endParaRPr lang="ru-RU"/>
        </a:p>
      </dgm:t>
    </dgm:pt>
    <dgm:pt modelId="{99DCD920-6C71-4E40-A049-2020766C39F2}" type="pres">
      <dgm:prSet presAssocID="{CD77362F-7754-4249-A077-72315422472D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C2D79-2A95-4873-9A6B-045B2D10BB4B}" type="pres">
      <dgm:prSet presAssocID="{2DCEF6E4-E808-4C49-9FE9-DD569CA52CAD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B8CC6-D693-4CF3-B9E3-09B031DE7B39}" srcId="{CD77362F-7754-4249-A077-72315422472D}" destId="{2DCEF6E4-E808-4C49-9FE9-DD569CA52CAD}" srcOrd="0" destOrd="0" parTransId="{1B02C4D0-A9D8-4903-9494-878FAD6B9DEC}" sibTransId="{8EB0AD30-03E4-4585-A202-4EE8326EF91F}"/>
    <dgm:cxn modelId="{372A1496-C4AC-432D-B53D-58643EFB0AB1}" type="presOf" srcId="{CD77362F-7754-4249-A077-72315422472D}" destId="{99DCD920-6C71-4E40-A049-2020766C39F2}" srcOrd="0" destOrd="0" presId="urn:microsoft.com/office/officeart/2005/8/layout/vList2"/>
    <dgm:cxn modelId="{C2430EBC-0DCA-46A8-B147-DD2EA14CB8AB}" type="presParOf" srcId="{99DCD920-6C71-4E40-A049-2020766C39F2}" destId="{7AAC2D79-2A95-4873-9A6B-045B2D10BB4B}" srcOrd="0" destOrd="0" presId="urn:microsoft.com/office/officeart/2005/8/layout/vList2"/>
    <dgm:cxn modelId="{9973E2A0-11EA-47BC-9D3F-DF980D8E74DB}" type="presOf" srcId="{2DCEF6E4-E808-4C49-9FE9-DD569CA52CAD}" destId="{7AAC2D79-2A95-4873-9A6B-045B2D10BB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2" name=""/>
      <dsp:cNvGrpSpPr/>
    </dsp:nvGrpSpPr>
    <dsp:grpSpPr/>
    <dsp:sp modelId="{B030FDF6-358A-44BC-810B-00C6F9AE8269}">
      <dsp:nvSpPr>
        <dsp:cNvPr id="13" name=""/>
        <dsp:cNvSpPr/>
      </dsp:nvSpPr>
      <dsp:spPr>
        <a:xfrm>
          <a:off x="1558201" y="124764"/>
          <a:ext cx="5953258" cy="5953258"/>
        </a:xfrm>
        <a:prstGeom prst="circularArrow">
          <a:avLst>
            <a:gd name="adj1" fmla="val 5274"/>
            <a:gd name="adj2" fmla="val 312630"/>
            <a:gd name="adj3" fmla="val 14137811"/>
            <a:gd name="adj4" fmla="val 1718007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FF107A0-0E33-4893-8244-970CB816A892}">
      <dsp:nvSpPr>
        <dsp:cNvPr id="14" name=""/>
        <dsp:cNvSpPr/>
      </dsp:nvSpPr>
      <dsp:spPr>
        <a:xfrm>
          <a:off x="3345536" y="-73269"/>
          <a:ext cx="2378589" cy="15982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Положения послания Президента  Федеральному Собранию, определяющие бюджетную политику</a:t>
          </a:r>
          <a:endParaRPr lang="ru-RU" sz="1600" b="0" i="0" u="none" kern="120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5536" y="-73269"/>
        <a:ext cx="2378589" cy="1598224"/>
      </dsp:txXfrm>
    </dsp:sp>
    <dsp:sp modelId="{7AA5AE1F-A022-4358-8244-831543F11AB0}">
      <dsp:nvSpPr>
        <dsp:cNvPr id="15" name=""/>
        <dsp:cNvSpPr/>
      </dsp:nvSpPr>
      <dsp:spPr>
        <a:xfrm>
          <a:off x="6444211" y="1199469"/>
          <a:ext cx="1944062" cy="14463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smtClean="0">
              <a:latin typeface="Times New Roman" pitchFamily="18" charset="0"/>
              <a:cs typeface="Times New Roman" pitchFamily="18" charset="0"/>
            </a:rPr>
            <a:t>Стратегические цели развития России до 2030 года</a:t>
          </a:r>
          <a:endParaRPr lang="ru-RU" sz="1400" b="0" i="0" u="none" kern="1200">
            <a:latin typeface="Times New Roman" pitchFamily="18" charset="0"/>
            <a:cs typeface="Times New Roman" pitchFamily="18" charset="0"/>
          </a:endParaRPr>
        </a:p>
      </dsp:txBody>
      <dsp:txXfrm>
        <a:off x="6444211" y="1199469"/>
        <a:ext cx="1944062" cy="1446365"/>
      </dsp:txXfrm>
    </dsp:sp>
    <dsp:sp modelId="{7EEDAE7F-8E08-40B2-A137-519E2454D675}">
      <dsp:nvSpPr>
        <dsp:cNvPr id="16" name=""/>
        <dsp:cNvSpPr/>
      </dsp:nvSpPr>
      <dsp:spPr>
        <a:xfrm>
          <a:off x="6084170" y="3456399"/>
          <a:ext cx="1995028" cy="20608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налоговой политики Белокалитвинского района на 20</a:t>
          </a:r>
          <a:r>
            <a:rPr lang="en-US" sz="1400" b="0" i="0" u="none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0" i="0" u="none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2-2024</a:t>
          </a:r>
          <a:r>
            <a:rPr lang="en-US" sz="1400" b="0" i="0" u="none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u="none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годы (Постановление Администрации Белокалитвинского района от </a:t>
          </a:r>
          <a:r>
            <a:rPr lang="en-US" sz="1400" b="0" i="0" u="none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0" i="0" u="none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5.11.2021     № 1830)</a:t>
          </a:r>
          <a:endParaRPr lang="ru-RU" sz="1400" b="0" i="0" u="none" kern="12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84170" y="3456399"/>
        <a:ext cx="1995028" cy="2060888"/>
      </dsp:txXfrm>
    </dsp:sp>
    <dsp:sp modelId="{F4D25042-737C-4874-9094-20F97018F0A4}">
      <dsp:nvSpPr>
        <dsp:cNvPr id="17" name=""/>
        <dsp:cNvSpPr/>
      </dsp:nvSpPr>
      <dsp:spPr>
        <a:xfrm>
          <a:off x="827574" y="3791767"/>
          <a:ext cx="2329470" cy="186244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Белокалитвинского района на 20</a:t>
          </a:r>
          <a:r>
            <a:rPr lang="en-US" sz="1400" b="0" i="0" u="none" kern="12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0" i="0" u="none" kern="12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2-2024 годы (Распоряжение Администрации Белокалитвинского района от 13.09.2021 № 90)</a:t>
          </a:r>
          <a:endParaRPr lang="ru-RU" sz="1400" b="0" i="0" u="none" kern="120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7574" y="3791767"/>
        <a:ext cx="2329470" cy="1862441"/>
      </dsp:txXfrm>
    </dsp:sp>
    <dsp:sp modelId="{D11EDCE6-097C-4B91-8E5C-322C8C82FB2C}">
      <dsp:nvSpPr>
        <dsp:cNvPr id="18" name=""/>
        <dsp:cNvSpPr/>
      </dsp:nvSpPr>
      <dsp:spPr>
        <a:xfrm>
          <a:off x="3635900" y="4457838"/>
          <a:ext cx="1944062" cy="14463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smtClean="0">
              <a:latin typeface="Times New Roman" pitchFamily="18" charset="0"/>
              <a:cs typeface="Times New Roman" pitchFamily="18" charset="0"/>
            </a:rPr>
            <a:t>Муниципальные программы Белокалитвинского района</a:t>
          </a:r>
          <a:endParaRPr lang="ru-RU" sz="1400" b="0" i="0" u="none" kern="1200">
            <a:latin typeface="Times New Roman" pitchFamily="18" charset="0"/>
            <a:cs typeface="Times New Roman" pitchFamily="18" charset="0"/>
          </a:endParaRPr>
        </a:p>
      </dsp:txBody>
      <dsp:txXfrm>
        <a:off x="3635900" y="4457838"/>
        <a:ext cx="1944062" cy="1446365"/>
      </dsp:txXfrm>
    </dsp:sp>
    <dsp:sp modelId="{21C3F8FE-0B6F-42CA-A2E4-82C488208B34}">
      <dsp:nvSpPr>
        <dsp:cNvPr id="19" name=""/>
        <dsp:cNvSpPr/>
      </dsp:nvSpPr>
      <dsp:spPr>
        <a:xfrm>
          <a:off x="755573" y="1127484"/>
          <a:ext cx="1676814" cy="1713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Проект областного закона «Об областном бюджете на 2022 год и на плановый период 2023 и 2024 годов»</a:t>
          </a:r>
          <a:endParaRPr lang="ru-RU" sz="1400" b="0" i="0" u="none" kern="12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5573" y="1127484"/>
        <a:ext cx="1676814" cy="1713978"/>
      </dsp:txXfrm>
    </dsp:sp>
  </dsp:spTree>
</dsp:drawing>
</file>

<file path=ppt/diagrams/drawing1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1" name=""/>
      <dsp:cNvGrpSpPr/>
    </dsp:nvGrpSpPr>
    <dsp:grpSpPr/>
    <dsp:sp modelId="{B4B0AB98-CFB9-4BCF-A901-CCB3A8C7E12E}">
      <dsp:nvSpPr>
        <dsp:cNvPr id="32" name=""/>
        <dsp:cNvSpPr/>
      </dsp:nvSpPr>
      <dsp:spPr>
        <a:xfrm>
          <a:off x="0" y="7975"/>
          <a:ext cx="8640960" cy="9921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Назначение и выплата единовременного пособия при всех формах устройства детей, лишенных родительского попечения, в семью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год-580,6 тыс. рублей, 2023 год-603,9 тыс. рублей, 2024 год-0,0 тыс. рублей</a:t>
          </a:r>
          <a:endParaRPr lang="ru-RU" sz="16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975"/>
        <a:ext cx="8640960" cy="992160"/>
      </dsp:txXfrm>
    </dsp:sp>
  </dsp:spTree>
</dsp:drawing>
</file>

<file path=ppt/diagrams/drawing1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4" name=""/>
      <dsp:cNvGrpSpPr/>
    </dsp:nvGrpSpPr>
    <dsp:grpSpPr/>
    <dsp:sp modelId="{4C1A6A4D-E305-49AB-B1C8-0BA2B35ADF06}">
      <dsp:nvSpPr>
        <dsp:cNvPr id="25" name=""/>
        <dsp:cNvSpPr/>
      </dsp:nvSpPr>
      <dsp:spPr>
        <a:xfrm>
          <a:off x="0" y="13296"/>
          <a:ext cx="8784975" cy="706783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Поддержка малоимущих семей, имеющих детей в виде предоставления регионального материнского капитала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год-13 874,3 тыс. рублей, 2023 год-14 429,4 тыс. рублей, 2024 год-15 006,5 тыс. рублей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13296"/>
        <a:ext cx="8784975" cy="706783"/>
      </dsp:txXfrm>
    </dsp:sp>
  </dsp:spTree>
</dsp:drawing>
</file>

<file path=ppt/diagrams/drawing1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6" name=""/>
      <dsp:cNvGrpSpPr/>
    </dsp:nvGrpSpPr>
    <dsp:grpSpPr/>
    <dsp:sp modelId="{2F792B03-259D-4FD3-BBBD-4ECC0AB9F3FA}">
      <dsp:nvSpPr>
        <dsp:cNvPr id="27" name=""/>
        <dsp:cNvSpPr/>
      </dsp:nvSpPr>
      <dsp:spPr>
        <a:xfrm>
          <a:off x="0" y="142613"/>
          <a:ext cx="8784975" cy="649474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Поддержка граждан, усыновивших (удочеривших) ребенка (детей), в виде единовременного денежного пособия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год-90,0 тыс. рублей, 2023 год-90,0 тыс. рублей, 2024 год-90,0 тыс. рублей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142613"/>
        <a:ext cx="8784975" cy="649474"/>
      </dsp:txXfrm>
    </dsp:sp>
  </dsp:spTree>
</dsp:drawing>
</file>

<file path=ppt/diagrams/drawing1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8" name=""/>
      <dsp:cNvGrpSpPr/>
    </dsp:nvGrpSpPr>
    <dsp:grpSpPr/>
    <dsp:sp modelId="{D6CCDE43-A700-4035-9F18-FD32B44BFC5A}">
      <dsp:nvSpPr>
        <dsp:cNvPr id="29" name=""/>
        <dsp:cNvSpPr/>
      </dsp:nvSpPr>
      <dsp:spPr>
        <a:xfrm>
          <a:off x="0" y="71066"/>
          <a:ext cx="8797087" cy="865037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Поддержка беременных женщин из малоимущих семей, кормящих матерей и детей в возрасте до 3-х лет из малоимущих семей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год-286,3 тыс. рублей, 2023 год-297,8 тыс. рублей, 2024 год-309,9 тыс. рублей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71066"/>
        <a:ext cx="8797087" cy="865037"/>
      </dsp:txXfrm>
    </dsp:sp>
  </dsp:spTree>
</dsp:drawing>
</file>

<file path=ppt/diagrams/drawing1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0" name=""/>
      <dsp:cNvGrpSpPr/>
    </dsp:nvGrpSpPr>
    <dsp:grpSpPr/>
  </dsp:spTree>
</dsp:drawing>
</file>

<file path=ppt/diagrams/drawing1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1" name=""/>
      <dsp:cNvGrpSpPr/>
    </dsp:nvGrpSpPr>
    <dsp:grpSpPr/>
    <dsp:sp modelId="{D6CCDE43-A700-4035-9F18-FD32B44BFC5A}">
      <dsp:nvSpPr>
        <dsp:cNvPr id="32" name=""/>
        <dsp:cNvSpPr/>
      </dsp:nvSpPr>
      <dsp:spPr>
        <a:xfrm>
          <a:off x="0" y="0"/>
          <a:ext cx="8797087" cy="863156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Ежемесячная денежная выплата, назначаемая в случае рождения третьего ребенка или последующих детей до достижения ребенком возраста трех лет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год-41 089,8 тыс. рублей, 2023 год-38 025,9 тыс. рублей, 2024 год-7 211,0 тыс. рублей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97087" cy="863156"/>
      </dsp:txXfrm>
    </dsp:sp>
  </dsp:spTree>
</dsp:drawing>
</file>

<file path=ppt/diagrams/drawing1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3" name=""/>
      <dsp:cNvGrpSpPr/>
    </dsp:nvGrpSpPr>
    <dsp:grpSpPr/>
    <dsp:sp modelId="{2F792B03-259D-4FD3-BBBD-4ECC0AB9F3FA}">
      <dsp:nvSpPr>
        <dsp:cNvPr id="34" name=""/>
        <dsp:cNvSpPr/>
      </dsp:nvSpPr>
      <dsp:spPr>
        <a:xfrm>
          <a:off x="0" y="703"/>
          <a:ext cx="8797087" cy="719377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Оплата жилищно-коммунальных услуг отдельным категориям граждан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год-61 590,7 тыс. рублей, 2023 год-61 587,8 тыс. рублей, 2024 год-0,0 тыс. рублей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703"/>
        <a:ext cx="8797087" cy="719377"/>
      </dsp:txXfrm>
    </dsp:sp>
  </dsp:spTree>
</dsp:drawing>
</file>

<file path=ppt/diagrams/drawing1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5" name=""/>
      <dsp:cNvGrpSpPr/>
    </dsp:nvGrpSpPr>
    <dsp:grpSpPr/>
    <dsp:sp modelId="{4C1A6A4D-E305-49AB-B1C8-0BA2B35ADF06}">
      <dsp:nvSpPr>
        <dsp:cNvPr id="36" name=""/>
        <dsp:cNvSpPr/>
      </dsp:nvSpPr>
      <dsp:spPr>
        <a:xfrm>
          <a:off x="0" y="550"/>
          <a:ext cx="8784975" cy="575513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Ежемесячные выплаты на детей в возрасте от трех до семи лет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год-193 140,5 тыс. рублей, 2023 год-195 117,2 тыс. рублей, 2024 год-35 950,3 тыс. рублей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550"/>
        <a:ext cx="8784975" cy="575513"/>
      </dsp:txXfrm>
    </dsp:sp>
  </dsp:spTree>
</dsp:drawing>
</file>

<file path=ppt/diagrams/drawing1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3" name=""/>
      <dsp:cNvGrpSpPr/>
    </dsp:nvGrpSpPr>
    <dsp:grpSpPr/>
    <dsp:sp modelId="{372E089B-2104-4524-9334-3DF3B1F2AC34}">
      <dsp:nvSpPr>
        <dsp:cNvPr id="24" name=""/>
        <dsp:cNvSpPr/>
      </dsp:nvSpPr>
      <dsp:spPr>
        <a:xfrm>
          <a:off x="0" y="42384"/>
          <a:ext cx="8712968" cy="77932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Поддержка детей-сирот и детей, оставшихся без попечения родителей, лиц из числа детей-сирот, оставшихся без попечения родителей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год-30 020,7 тыс. рублей, 2023 год-31 211,0 тыс. рублей, 2024 год-32 448,4 тыс. рублей</a:t>
          </a:r>
          <a:endParaRPr lang="ru-RU" sz="1600" b="1" kern="12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2384"/>
        <a:ext cx="8712968" cy="779327"/>
      </dsp:txXfrm>
    </dsp:sp>
  </dsp:spTree>
</dsp:drawing>
</file>

<file path=ppt/diagrams/drawing1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5" name=""/>
      <dsp:cNvGrpSpPr/>
    </dsp:nvGrpSpPr>
    <dsp:grpSpPr/>
    <dsp:sp modelId="{01821909-7C73-45C7-B243-3B841B0EA9B1}">
      <dsp:nvSpPr>
        <dsp:cNvPr id="26" name=""/>
        <dsp:cNvSpPr/>
      </dsp:nvSpPr>
      <dsp:spPr>
        <a:xfrm>
          <a:off x="0" y="0"/>
          <a:ext cx="8712968" cy="100712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Предоставление жилых помещений детям-сиротам и детям, оставшимся без попечения родителей, лиц из числа детей-сирот, оставшихся без попечения родителей по договорам найма специализированных жилых помещений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год-23 166,0 тыс. рублей, 2023 год-20 077,2 тыс. рублей, 2024 год-20 077,2 тыс. рублей</a:t>
          </a:r>
          <a:endParaRPr lang="ru-RU" sz="1600" kern="12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12968" cy="1007127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0" name=""/>
      <dsp:cNvGrpSpPr/>
    </dsp:nvGrpSpPr>
    <dsp:grpSpPr/>
    <dsp:sp modelId="{C0BC7E8F-C521-4F20-8892-A32CEF302BE9}">
      <dsp:nvSpPr>
        <dsp:cNvPr id="21" name=""/>
        <dsp:cNvSpPr/>
      </dsp:nvSpPr>
      <dsp:spPr>
        <a:xfrm rot="5400000">
          <a:off x="-105556" y="107734"/>
          <a:ext cx="703710" cy="4925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-105556" y="107734"/>
        <a:ext cx="703710" cy="492597"/>
      </dsp:txXfrm>
    </dsp:sp>
    <dsp:sp modelId="{DA0602EF-002B-45F6-A2B8-3E14A7F85477}">
      <dsp:nvSpPr>
        <dsp:cNvPr id="22" name=""/>
        <dsp:cNvSpPr/>
      </dsp:nvSpPr>
      <dsp:spPr>
        <a:xfrm rot="5400000">
          <a:off x="2045648" y="-1550873"/>
          <a:ext cx="457411" cy="356351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Сохранение населения, здоровье и благополучие людей</a:t>
          </a:r>
          <a:endParaRPr lang="ru-RU" sz="1600" kern="120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045648" y="-1550873"/>
        <a:ext cx="457411" cy="3563514"/>
      </dsp:txXfrm>
    </dsp:sp>
    <dsp:sp modelId="{1E629F60-8789-4D69-B557-7B89B88AFFC3}">
      <dsp:nvSpPr>
        <dsp:cNvPr id="23" name=""/>
        <dsp:cNvSpPr/>
      </dsp:nvSpPr>
      <dsp:spPr>
        <a:xfrm rot="5400000">
          <a:off x="-105556" y="686802"/>
          <a:ext cx="703710" cy="4925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-105556" y="686802"/>
        <a:ext cx="703710" cy="492597"/>
      </dsp:txXfrm>
    </dsp:sp>
    <dsp:sp modelId="{2870D351-77DD-4EAA-956E-D7CC5716D4F1}">
      <dsp:nvSpPr>
        <dsp:cNvPr id="24" name=""/>
        <dsp:cNvSpPr/>
      </dsp:nvSpPr>
      <dsp:spPr>
        <a:xfrm rot="5400000">
          <a:off x="2045648" y="-971805"/>
          <a:ext cx="457411" cy="3563514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Возможности для самореализации и развития талантов</a:t>
          </a:r>
          <a:endParaRPr lang="ru-RU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045648" y="-971805"/>
        <a:ext cx="457411" cy="3563514"/>
      </dsp:txXfrm>
    </dsp:sp>
    <dsp:sp modelId="{150136FB-215D-4B48-85F2-D9CCFAA6ED07}">
      <dsp:nvSpPr>
        <dsp:cNvPr id="25" name=""/>
        <dsp:cNvSpPr/>
      </dsp:nvSpPr>
      <dsp:spPr>
        <a:xfrm rot="5400000">
          <a:off x="-105556" y="1265869"/>
          <a:ext cx="703710" cy="4925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-105556" y="1265869"/>
        <a:ext cx="703710" cy="492597"/>
      </dsp:txXfrm>
    </dsp:sp>
    <dsp:sp modelId="{D98396BA-4D87-4B61-9B4C-C7CDAED71CD4}">
      <dsp:nvSpPr>
        <dsp:cNvPr id="26" name=""/>
        <dsp:cNvSpPr/>
      </dsp:nvSpPr>
      <dsp:spPr>
        <a:xfrm rot="5400000">
          <a:off x="2045648" y="-392738"/>
          <a:ext cx="457411" cy="356351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Комфортная и безопасная среда для жизни</a:t>
          </a:r>
          <a:endParaRPr lang="ru-RU" sz="1600" kern="120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045648" y="-392738"/>
        <a:ext cx="457411" cy="3563514"/>
      </dsp:txXfrm>
    </dsp:sp>
    <dsp:sp modelId="{298CF710-443E-46DB-A261-5D7EE82D1D83}">
      <dsp:nvSpPr>
        <dsp:cNvPr id="27" name=""/>
        <dsp:cNvSpPr/>
      </dsp:nvSpPr>
      <dsp:spPr>
        <a:xfrm rot="5400000">
          <a:off x="-105556" y="1844936"/>
          <a:ext cx="703710" cy="4925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-105556" y="1844936"/>
        <a:ext cx="703710" cy="492597"/>
      </dsp:txXfrm>
    </dsp:sp>
    <dsp:sp modelId="{D162BD00-77E3-4810-AB65-F49BC3AA7C4F}">
      <dsp:nvSpPr>
        <dsp:cNvPr id="28" name=""/>
        <dsp:cNvSpPr/>
      </dsp:nvSpPr>
      <dsp:spPr>
        <a:xfrm rot="5400000">
          <a:off x="2045648" y="186328"/>
          <a:ext cx="457411" cy="356351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Достойный эффективный труд и успешное предпринимательство</a:t>
          </a:r>
          <a:endParaRPr lang="ru-RU" sz="1600" kern="120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045648" y="186328"/>
        <a:ext cx="457411" cy="3563514"/>
      </dsp:txXfrm>
    </dsp:sp>
    <dsp:sp modelId="{B52E08AB-C777-4DEA-88A4-2A602ED8C5F1}">
      <dsp:nvSpPr>
        <dsp:cNvPr id="29" name=""/>
        <dsp:cNvSpPr/>
      </dsp:nvSpPr>
      <dsp:spPr>
        <a:xfrm rot="5400000">
          <a:off x="-105556" y="2424003"/>
          <a:ext cx="703710" cy="49259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-105556" y="2424003"/>
        <a:ext cx="703710" cy="492597"/>
      </dsp:txXfrm>
    </dsp:sp>
    <dsp:sp modelId="{111A22BC-3AEE-4E63-B333-6D9355A019B2}">
      <dsp:nvSpPr>
        <dsp:cNvPr id="30" name=""/>
        <dsp:cNvSpPr/>
      </dsp:nvSpPr>
      <dsp:spPr>
        <a:xfrm rot="5400000">
          <a:off x="2045648" y="765395"/>
          <a:ext cx="457411" cy="3563514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Цифровая трансформация</a:t>
          </a:r>
          <a:endParaRPr lang="ru-RU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045648" y="765395"/>
        <a:ext cx="457411" cy="3563514"/>
      </dsp:txXfrm>
    </dsp:sp>
  </dsp:spTree>
</dsp:drawing>
</file>

<file path=ppt/diagrams/drawing2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7" name=""/>
      <dsp:cNvGrpSpPr/>
    </dsp:nvGrpSpPr>
    <dsp:grpSpPr/>
    <dsp:sp modelId="{D57850B7-4B25-43D0-889B-4ADB206F9A6D}">
      <dsp:nvSpPr>
        <dsp:cNvPr id="28" name=""/>
        <dsp:cNvSpPr/>
      </dsp:nvSpPr>
      <dsp:spPr>
        <a:xfrm>
          <a:off x="0" y="17673"/>
          <a:ext cx="8712968" cy="86409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Единовременное пособие беременной жене военнослужащего, проходящего военную службу по призыву, а так же ежемесячного пособия на ребенка военнослужащего, проходящего военную службу по призыву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год-207,8 тыс. рублей, 2023 год-215,9 тыс. рублей, 2024 год-0,0 тыс. рублей</a:t>
          </a:r>
          <a:endParaRPr lang="ru-RU" sz="1600" kern="12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673"/>
        <a:ext cx="8712968" cy="864095"/>
      </dsp:txXfrm>
    </dsp:sp>
  </dsp:spTree>
</dsp:drawing>
</file>

<file path=ppt/diagrams/drawing2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9" name=""/>
      <dsp:cNvGrpSpPr/>
    </dsp:nvGrpSpPr>
    <dsp:grpSpPr/>
    <dsp:sp modelId="{01821909-7C73-45C7-B243-3B841B0EA9B1}">
      <dsp:nvSpPr>
        <dsp:cNvPr id="30" name=""/>
        <dsp:cNvSpPr/>
      </dsp:nvSpPr>
      <dsp:spPr>
        <a:xfrm>
          <a:off x="0" y="0"/>
          <a:ext cx="8712968" cy="109140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Ежемесячная денежная выплата в размере определенного в Ростовской области прожиточного минимума для детей, назначаемой в случае рождения после 31 декабря 2012 года третьего ребенка (родного, усыновленного) или последующих детей (родных, усыновленных) до достижения ребенком возраста трех лет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год-398,6 тыс. рублей, 2023 год-368,7 тыс. рублей, 2024 год-69,9 тыс. рублей</a:t>
          </a:r>
          <a:endParaRPr lang="ru-RU" sz="1600" kern="12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12968" cy="1091407"/>
      </dsp:txXfrm>
    </dsp:sp>
  </dsp:spTree>
</dsp:drawing>
</file>

<file path=ppt/diagrams/drawing2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2" name=""/>
      <dsp:cNvGrpSpPr/>
    </dsp:nvGrpSpPr>
    <dsp:grpSpPr/>
    <dsp:sp modelId="{5A1D99E7-44BB-4EC9-9B14-99CB5C4F00CE}">
      <dsp:nvSpPr>
        <dsp:cNvPr id="23" name=""/>
        <dsp:cNvSpPr/>
      </dsp:nvSpPr>
      <dsp:spPr>
        <a:xfrm>
          <a:off x="0" y="9083"/>
          <a:ext cx="8712968" cy="6926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в виде субсидий на оплату жилых помещений и коммунальных услуг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год-102 977,2 тыс. рублей, 2023 год-106 478,6 тыс. рублей, 2024 год-110 098,7 тыс. рублей</a:t>
          </a:r>
          <a:endParaRPr lang="ru-RU" sz="1600" b="1" kern="12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083"/>
        <a:ext cx="8712968" cy="692640"/>
      </dsp:txXfrm>
    </dsp:sp>
  </dsp:spTree>
</dsp:drawing>
</file>

<file path=ppt/diagrams/drawing2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4" name=""/>
      <dsp:cNvGrpSpPr/>
    </dsp:nvGrpSpPr>
    <dsp:grpSpPr/>
    <dsp:sp modelId="{1F5279F3-4F28-4FFD-B25B-9866891B3BC4}">
      <dsp:nvSpPr>
        <dsp:cNvPr id="25" name=""/>
        <dsp:cNvSpPr/>
      </dsp:nvSpPr>
      <dsp:spPr>
        <a:xfrm>
          <a:off x="0" y="8720"/>
          <a:ext cx="8640960" cy="7113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граждан, подвергшихся воздействию радиации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2022 год-3 852,5 тыс. рублей, 2023 год-3 935,7 тыс. рублей, 2024 год-0,0 тыс. рублей</a:t>
          </a:r>
          <a:endParaRPr lang="ru-RU" sz="1600" b="1" kern="12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720"/>
        <a:ext cx="8640960" cy="711360"/>
      </dsp:txXfrm>
    </dsp:sp>
  </dsp:spTree>
</dsp:drawing>
</file>

<file path=ppt/diagrams/drawing2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6" name=""/>
      <dsp:cNvGrpSpPr/>
    </dsp:nvGrpSpPr>
    <dsp:grpSpPr/>
    <dsp:sp modelId="{5CD27BD9-6073-4098-970E-09D33B3940BA}">
      <dsp:nvSpPr>
        <dsp:cNvPr id="27" name=""/>
        <dsp:cNvSpPr/>
      </dsp:nvSpPr>
      <dsp:spPr>
        <a:xfrm>
          <a:off x="0" y="4359"/>
          <a:ext cx="8678768" cy="7113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Материальная и иная помощь для погребения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год-984,5 тыс. рублей, 2023 год-1 024,0 тыс. рублей, 2024 год-1 065,0 тыс. рублей</a:t>
          </a:r>
          <a:endParaRPr lang="ru-RU" sz="1600" kern="12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59"/>
        <a:ext cx="8678768" cy="711360"/>
      </dsp:txXfrm>
    </dsp:sp>
  </dsp:spTree>
</dsp:drawing>
</file>

<file path=ppt/diagrams/drawing2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8" name=""/>
      <dsp:cNvGrpSpPr/>
    </dsp:nvGrpSpPr>
    <dsp:grpSpPr/>
    <dsp:sp modelId="{BB91EADF-C3F9-41DC-A170-3467786073AF}">
      <dsp:nvSpPr>
        <dsp:cNvPr id="29" name=""/>
        <dsp:cNvSpPr/>
      </dsp:nvSpPr>
      <dsp:spPr>
        <a:xfrm>
          <a:off x="0" y="10207"/>
          <a:ext cx="8712968" cy="11419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отдельных категорий граждан, работающих и проживающих в сельской местности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год-173 152,5 тыс. рублей, 2023 год-179 555,0 тыс. рублей, 2024 год-185 793,0 тыс. рублей</a:t>
          </a:r>
          <a:endParaRPr lang="ru-RU" sz="1600" kern="12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207"/>
        <a:ext cx="8712968" cy="1141920"/>
      </dsp:txXfrm>
    </dsp:sp>
  </dsp:spTree>
</dsp:drawing>
</file>

<file path=ppt/diagrams/drawing2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0" name=""/>
      <dsp:cNvGrpSpPr/>
    </dsp:nvGrpSpPr>
    <dsp:grpSpPr/>
    <dsp:sp modelId="{5CD27BD9-6073-4098-970E-09D33B3940BA}">
      <dsp:nvSpPr>
        <dsp:cNvPr id="31" name=""/>
        <dsp:cNvSpPr/>
      </dsp:nvSpPr>
      <dsp:spPr>
        <a:xfrm>
          <a:off x="0" y="4359"/>
          <a:ext cx="8606759" cy="7113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Ежемесячная денежная выплата в связи с рождением (усыновлением) первого ребенка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год-76 493,0 тыс. рублей, 2023 год-77 109,6 тыс. рублей, 2024 год-0,0 тыс. рублей</a:t>
          </a:r>
          <a:endParaRPr lang="ru-RU" sz="1600" kern="12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59"/>
        <a:ext cx="8606759" cy="711360"/>
      </dsp:txXfrm>
    </dsp:sp>
  </dsp:spTree>
</dsp:drawing>
</file>

<file path=ppt/diagrams/drawing2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3" name=""/>
      <dsp:cNvGrpSpPr/>
    </dsp:nvGrpSpPr>
    <dsp:grpSpPr/>
    <dsp:sp modelId="{0D8CB3DE-37B7-437C-8412-2F8DCBD75BD2}">
      <dsp:nvSpPr>
        <dsp:cNvPr id="24" name=""/>
        <dsp:cNvSpPr/>
      </dsp:nvSpPr>
      <dsp:spPr>
        <a:xfrm>
          <a:off x="0" y="1705"/>
          <a:ext cx="8534751" cy="992160"/>
        </a:xfrm>
        <a:prstGeom prst="roundRect">
          <a:avLst/>
        </a:prstGeom>
        <a:solidFill>
          <a:srgbClr val="CC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Ежегодные денежные выплаты лицам, награжденным нагрудным знаком «Почетный донор России»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год-5 454,9 тыс. рублей, 2023 год-5 672,9 тыс. рублей, 2024 год-0,0 тыс. рублей</a:t>
          </a:r>
          <a:endParaRPr lang="ru-RU" sz="1600" kern="12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05"/>
        <a:ext cx="8534751" cy="992160"/>
      </dsp:txXfrm>
    </dsp:sp>
  </dsp:spTree>
</dsp:drawing>
</file>

<file path=ppt/diagrams/drawing2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5" name=""/>
      <dsp:cNvGrpSpPr/>
    </dsp:nvGrpSpPr>
    <dsp:grpSpPr/>
    <dsp:sp modelId="{6116E252-57EB-4BD2-AAA4-34F01F8B939B}">
      <dsp:nvSpPr>
        <dsp:cNvPr id="26" name=""/>
        <dsp:cNvSpPr/>
      </dsp:nvSpPr>
      <dsp:spPr>
        <a:xfrm>
          <a:off x="0" y="113697"/>
          <a:ext cx="8496944" cy="1500797"/>
        </a:xfrm>
        <a:prstGeom prst="roundRect">
          <a:avLst/>
        </a:prstGeom>
        <a:solidFill>
          <a:srgbClr val="CC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Пособия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год-41 694,7 тыс. рублей, 2023 год-43 362,4 тыс. рублей, 2024 год-0,0 тыс. рублей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0" y="113697"/>
        <a:ext cx="8496944" cy="1500797"/>
      </dsp:txXfrm>
    </dsp:sp>
  </dsp:spTree>
</dsp:drawing>
</file>

<file path=ppt/diagrams/drawing2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7" name=""/>
      <dsp:cNvGrpSpPr/>
    </dsp:nvGrpSpPr>
    <dsp:grpSpPr/>
    <dsp:sp modelId="{61651A6A-901F-4279-8BE8-92035CA85D3D}">
      <dsp:nvSpPr>
        <dsp:cNvPr id="28" name=""/>
        <dsp:cNvSpPr/>
      </dsp:nvSpPr>
      <dsp:spPr>
        <a:xfrm>
          <a:off x="0" y="0"/>
          <a:ext cx="8496944" cy="1151002"/>
        </a:xfrm>
        <a:prstGeom prst="roundRect">
          <a:avLst/>
        </a:prstGeom>
        <a:solidFill>
          <a:srgbClr val="CC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Выплата инвалидам компенсаций страховых премий по договорам обязательного страхования гражданской ответственности владельцев транспортных средств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2022 год-21,4 тыс. рублей, 2023 год-21,4 тыс. рублей, 2024 год-0,0 тыс. рублей</a:t>
          </a:r>
          <a:endParaRPr lang="ru-RU" sz="1600" b="1" kern="12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496944" cy="1151002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1" name=""/>
      <dsp:cNvGrpSpPr/>
    </dsp:nvGrpSpPr>
    <dsp:grpSpPr/>
    <dsp:sp modelId="{0063AA35-5274-42EB-A330-E0CFF291FAB6}">
      <dsp:nvSpPr>
        <dsp:cNvPr id="32" name=""/>
        <dsp:cNvSpPr/>
      </dsp:nvSpPr>
      <dsp:spPr>
        <a:xfrm rot="5400000">
          <a:off x="90258" y="259991"/>
          <a:ext cx="878611" cy="10056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/>
        </a:p>
      </dsp:txBody>
      <dsp:txXfrm rot="5400000">
        <a:off x="90258" y="259991"/>
        <a:ext cx="878611" cy="1005687"/>
      </dsp:txXfrm>
    </dsp:sp>
    <dsp:sp modelId="{BCF24C8F-4E83-48E1-83E0-3D2D0A11D9BD}">
      <dsp:nvSpPr>
        <dsp:cNvPr id="33" name=""/>
        <dsp:cNvSpPr/>
      </dsp:nvSpPr>
      <dsp:spPr>
        <a:xfrm rot="5400000">
          <a:off x="4387108" y="-3105010"/>
          <a:ext cx="933852" cy="7696695"/>
        </a:xfrm>
        <a:prstGeom prst="round2SameRect">
          <a:avLst/>
        </a:prstGeom>
        <a:solidFill>
          <a:schemeClr val="accent1">
            <a:lumMod val="25000"/>
            <a:lumOff val="75000"/>
            <a:alpha val="9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i="1" u="sng" kern="120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КЛЮЧЕВЫЕ ЗАДАЧИ:</a:t>
          </a:r>
          <a:endParaRPr lang="ru-RU" sz="1500" kern="1200">
            <a:solidFill>
              <a:schemeClr val="accent6">
                <a:lumMod val="60000"/>
                <a:lumOff val="4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i="1" kern="120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-Реализация Указов Президента РФ</a:t>
          </a:r>
          <a:endParaRPr lang="ru-RU" sz="1500" b="1" i="1" kern="120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i="1" kern="120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-Достижение целей социально-экономического развития Белокалитвинского района</a:t>
          </a:r>
          <a:endParaRPr lang="ru-RU" sz="1500" b="1" i="1" kern="120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87108" y="-3105010"/>
        <a:ext cx="933852" cy="7696695"/>
      </dsp:txXfrm>
    </dsp:sp>
  </dsp:spTree>
</dsp:drawing>
</file>

<file path=ppt/diagrams/drawing3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052" name=""/>
      <dsp:cNvGrpSpPr/>
    </dsp:nvGrpSpPr>
    <dsp:grpSpPr/>
    <dsp:sp modelId="{F71BD2A1-0D10-4652-9AF3-4C63F4DC35F1}">
      <dsp:nvSpPr>
        <dsp:cNvPr id="2053" name=""/>
        <dsp:cNvSpPr/>
      </dsp:nvSpPr>
      <dsp:spPr>
        <a:xfrm>
          <a:off x="0" y="0"/>
          <a:ext cx="2357453" cy="178717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2022 год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3 255,5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357453" cy="1787174"/>
      </dsp:txXfrm>
    </dsp:sp>
  </dsp:spTree>
</dsp:drawing>
</file>

<file path=ppt/diagrams/drawing3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054" name=""/>
      <dsp:cNvGrpSpPr/>
    </dsp:nvGrpSpPr>
    <dsp:grpSpPr/>
    <dsp:sp modelId="{4D29E6B6-F99F-45F7-A38A-1AE9545FED1E}">
      <dsp:nvSpPr>
        <dsp:cNvPr id="2055" name=""/>
        <dsp:cNvSpPr/>
      </dsp:nvSpPr>
      <dsp:spPr>
        <a:xfrm>
          <a:off x="0" y="0"/>
          <a:ext cx="2428892" cy="1714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2023 год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3 255,5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28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428892" cy="1714141"/>
      </dsp:txXfrm>
    </dsp:sp>
  </dsp:spTree>
</dsp:drawing>
</file>

<file path=ppt/diagrams/drawing3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29" name=""/>
      <dsp:cNvGrpSpPr/>
    </dsp:nvGrpSpPr>
    <dsp:grpSpPr/>
    <dsp:sp modelId="{26FAE640-9FC3-4E61-8151-4AF300A08FB5}">
      <dsp:nvSpPr>
        <dsp:cNvPr id="1030" name=""/>
        <dsp:cNvSpPr/>
      </dsp:nvSpPr>
      <dsp:spPr>
        <a:xfrm>
          <a:off x="0" y="0"/>
          <a:ext cx="4320480" cy="2160000"/>
        </a:xfrm>
        <a:prstGeom prst="chevron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/>
        <a:lstStyle/>
        <a:p/>
      </dsp:txBody>
    </dsp:sp>
    <dsp:sp modelId="{36867EF6-2DC7-4B0B-BD36-DFC0B8ABCA1E}">
      <dsp:nvSpPr>
        <dsp:cNvPr id="1031" name=""/>
        <dsp:cNvSpPr/>
      </dsp:nvSpPr>
      <dsp:spPr>
        <a:xfrm>
          <a:off x="752058" y="513508"/>
          <a:ext cx="3539924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0"/>
            </a:spcAft>
          </a:pPr>
          <a:r>
            <a:rPr lang="ru-RU" sz="18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«Демография»</a:t>
          </a:r>
        </a:p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0"/>
            </a:spcAft>
          </a:pPr>
          <a:r>
            <a:rPr lang="ru-RU" sz="1800" b="1" kern="12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2022 – 141 640,5тыс. рублей</a:t>
          </a:r>
        </a:p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0"/>
            </a:spcAft>
          </a:pPr>
          <a:r>
            <a:rPr lang="ru-RU" sz="1800" b="1" kern="12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2023 – 140 149,1 тыс. рублей</a:t>
          </a:r>
        </a:p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0"/>
            </a:spcAft>
          </a:pPr>
          <a:r>
            <a:rPr lang="ru-RU" sz="1800" b="1" kern="12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2024 – 32 912,3 тыс. рублей</a:t>
          </a:r>
          <a:endParaRPr lang="ru-RU" sz="1800" b="1" kern="1200">
            <a:solidFill>
              <a:schemeClr val="accent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2058" y="513508"/>
        <a:ext cx="3539924" cy="1080000"/>
      </dsp:txXfrm>
    </dsp:sp>
  </dsp:spTree>
</dsp:drawing>
</file>

<file path=ppt/diagrams/drawing3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30051" name=""/>
      <dsp:cNvGrpSpPr/>
    </dsp:nvGrpSpPr>
    <dsp:grpSpPr/>
    <dsp:sp modelId="{5B747992-9E2E-448F-BFE8-E54DB840DCB9}">
      <dsp:nvSpPr>
        <dsp:cNvPr id="130052" name=""/>
        <dsp:cNvSpPr/>
      </dsp:nvSpPr>
      <dsp:spPr>
        <a:xfrm>
          <a:off x="3823852" y="980246"/>
          <a:ext cx="2029674" cy="627007"/>
        </a:xfrm>
        <a:custGeom>
          <a:rect l="0" t="0" r="0" b="0"/>
          <a:pathLst>
            <a:path>
              <a:moveTo>
                <a:pt x="0" y="0"/>
              </a:moveTo>
              <a:lnTo>
                <a:pt x="0" y="427287"/>
              </a:lnTo>
              <a:lnTo>
                <a:pt x="2029674" y="427287"/>
              </a:lnTo>
              <a:lnTo>
                <a:pt x="2029674" y="6270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ED29FA4-E1F4-4A30-A0AF-BD13DCB3BDEC}">
      <dsp:nvSpPr>
        <dsp:cNvPr id="130053" name=""/>
        <dsp:cNvSpPr/>
      </dsp:nvSpPr>
      <dsp:spPr>
        <a:xfrm>
          <a:off x="1794178" y="980246"/>
          <a:ext cx="2029674" cy="627007"/>
        </a:xfrm>
        <a:custGeom>
          <a:rect l="0" t="0" r="0" b="0"/>
          <a:pathLst>
            <a:path>
              <a:moveTo>
                <a:pt x="2029674" y="0"/>
              </a:moveTo>
              <a:lnTo>
                <a:pt x="2029674" y="427287"/>
              </a:lnTo>
              <a:lnTo>
                <a:pt x="0" y="427287"/>
              </a:lnTo>
              <a:lnTo>
                <a:pt x="0" y="6270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AE7D1B1-547F-42E5-A1EB-B6B9AAD1B5C3}">
      <dsp:nvSpPr>
        <dsp:cNvPr id="130054" name=""/>
        <dsp:cNvSpPr/>
      </dsp:nvSpPr>
      <dsp:spPr>
        <a:xfrm>
          <a:off x="604156" y="329918"/>
          <a:ext cx="6439392" cy="650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E29FF39-BC16-4DDD-87B0-8E1D80C200A8}">
      <dsp:nvSpPr>
        <dsp:cNvPr id="130055" name=""/>
        <dsp:cNvSpPr/>
      </dsp:nvSpPr>
      <dsp:spPr>
        <a:xfrm>
          <a:off x="843701" y="557485"/>
          <a:ext cx="6439392" cy="650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ru-RU" sz="2000" b="1" u="none" kern="1200" baseline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Направление расходов дорожного фонда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ru-RU" sz="2000" b="1" u="none" kern="1200" baseline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Белокалитвинского района</a:t>
          </a:r>
          <a:endParaRPr lang="ru-RU" sz="2000" u="none" kern="1200" baseline="0">
            <a:solidFill>
              <a:schemeClr val="accent6">
                <a:lumMod val="75000"/>
              </a:schemeClr>
            </a:solidFill>
          </a:endParaRPr>
        </a:p>
      </dsp:txBody>
      <dsp:txXfrm>
        <a:off x="843701" y="557485"/>
        <a:ext cx="6439392" cy="650328"/>
      </dsp:txXfrm>
    </dsp:sp>
    <dsp:sp modelId="{59C7BF66-05CD-4D0B-82D4-A4B19F4CA88A}">
      <dsp:nvSpPr>
        <dsp:cNvPr id="130056" name=""/>
        <dsp:cNvSpPr/>
      </dsp:nvSpPr>
      <dsp:spPr>
        <a:xfrm>
          <a:off x="4048" y="1607254"/>
          <a:ext cx="3580259" cy="1778558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528FD24-4C26-4449-B93C-93757C56D6DB}">
      <dsp:nvSpPr>
        <dsp:cNvPr id="130057" name=""/>
        <dsp:cNvSpPr/>
      </dsp:nvSpPr>
      <dsp:spPr>
        <a:xfrm>
          <a:off x="243593" y="1834821"/>
          <a:ext cx="3580259" cy="1778558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дорожной деятельности в отношении автомобильных дорог местного значения</a:t>
          </a:r>
        </a:p>
      </dsp:txBody>
      <dsp:txXfrm>
        <a:off x="243593" y="1834821"/>
        <a:ext cx="3580259" cy="1778558"/>
      </dsp:txXfrm>
    </dsp:sp>
    <dsp:sp modelId="{3E1F9BA9-834D-4AD2-B26A-2D1C2EA16150}">
      <dsp:nvSpPr>
        <dsp:cNvPr id="130058" name=""/>
        <dsp:cNvSpPr/>
      </dsp:nvSpPr>
      <dsp:spPr>
        <a:xfrm>
          <a:off x="4063397" y="1607254"/>
          <a:ext cx="3580259" cy="1778558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C07FF6D-C0BF-471D-8807-79A293ED7DCB}">
      <dsp:nvSpPr>
        <dsp:cNvPr id="130059" name=""/>
        <dsp:cNvSpPr/>
      </dsp:nvSpPr>
      <dsp:spPr>
        <a:xfrm>
          <a:off x="4302941" y="1834821"/>
          <a:ext cx="3580259" cy="1778558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из областного и районного бюджетов бюджетам поселений на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</a:r>
          <a:endParaRPr lang="ru-RU" sz="1500" b="1" kern="120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2941" y="1834821"/>
        <a:ext cx="3580259" cy="1778558"/>
      </dsp:txXfrm>
    </dsp:sp>
  </dsp:spTree>
</dsp:drawing>
</file>

<file path=ppt/diagrams/drawing3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30060" name=""/>
      <dsp:cNvGrpSpPr/>
    </dsp:nvGrpSpPr>
    <dsp:grpSpPr/>
    <dsp:sp modelId="{5B747992-9E2E-448F-BFE8-E54DB840DCB9}">
      <dsp:nvSpPr>
        <dsp:cNvPr id="130061" name=""/>
        <dsp:cNvSpPr/>
      </dsp:nvSpPr>
      <dsp:spPr>
        <a:xfrm>
          <a:off x="3823852" y="980246"/>
          <a:ext cx="2029674" cy="627007"/>
        </a:xfrm>
        <a:custGeom>
          <a:rect l="0" t="0" r="0" b="0"/>
          <a:pathLst>
            <a:path>
              <a:moveTo>
                <a:pt x="0" y="0"/>
              </a:moveTo>
              <a:lnTo>
                <a:pt x="0" y="427287"/>
              </a:lnTo>
              <a:lnTo>
                <a:pt x="2029674" y="427287"/>
              </a:lnTo>
              <a:lnTo>
                <a:pt x="2029674" y="6270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ED29FA4-E1F4-4A30-A0AF-BD13DCB3BDEC}">
      <dsp:nvSpPr>
        <dsp:cNvPr id="130062" name=""/>
        <dsp:cNvSpPr/>
      </dsp:nvSpPr>
      <dsp:spPr>
        <a:xfrm>
          <a:off x="1794178" y="980246"/>
          <a:ext cx="2029674" cy="627007"/>
        </a:xfrm>
        <a:custGeom>
          <a:rect l="0" t="0" r="0" b="0"/>
          <a:pathLst>
            <a:path>
              <a:moveTo>
                <a:pt x="2029674" y="0"/>
              </a:moveTo>
              <a:lnTo>
                <a:pt x="2029674" y="427287"/>
              </a:lnTo>
              <a:lnTo>
                <a:pt x="0" y="427287"/>
              </a:lnTo>
              <a:lnTo>
                <a:pt x="0" y="6270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AE7D1B1-547F-42E5-A1EB-B6B9AAD1B5C3}">
      <dsp:nvSpPr>
        <dsp:cNvPr id="130063" name=""/>
        <dsp:cNvSpPr/>
      </dsp:nvSpPr>
      <dsp:spPr>
        <a:xfrm>
          <a:off x="604156" y="329918"/>
          <a:ext cx="6439392" cy="650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E29FF39-BC16-4DDD-87B0-8E1D80C200A8}">
      <dsp:nvSpPr>
        <dsp:cNvPr id="130064" name=""/>
        <dsp:cNvSpPr/>
      </dsp:nvSpPr>
      <dsp:spPr>
        <a:xfrm>
          <a:off x="843701" y="557485"/>
          <a:ext cx="6439392" cy="650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ru-RU" sz="2000" b="1" u="none" kern="1200" baseline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Направление расходов дорожного фонда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ru-RU" sz="2000" b="1" u="none" kern="1200" baseline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Белокалитвинского района</a:t>
          </a:r>
          <a:endParaRPr lang="ru-RU" sz="2000" u="none" kern="1200" baseline="0">
            <a:solidFill>
              <a:schemeClr val="accent6">
                <a:lumMod val="75000"/>
              </a:schemeClr>
            </a:solidFill>
          </a:endParaRPr>
        </a:p>
      </dsp:txBody>
      <dsp:txXfrm>
        <a:off x="843701" y="557485"/>
        <a:ext cx="6439392" cy="650328"/>
      </dsp:txXfrm>
    </dsp:sp>
    <dsp:sp modelId="{59C7BF66-05CD-4D0B-82D4-A4B19F4CA88A}">
      <dsp:nvSpPr>
        <dsp:cNvPr id="130065" name=""/>
        <dsp:cNvSpPr/>
      </dsp:nvSpPr>
      <dsp:spPr>
        <a:xfrm>
          <a:off x="4048" y="1607254"/>
          <a:ext cx="3580259" cy="1778558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528FD24-4C26-4449-B93C-93757C56D6DB}">
      <dsp:nvSpPr>
        <dsp:cNvPr id="130066" name=""/>
        <dsp:cNvSpPr/>
      </dsp:nvSpPr>
      <dsp:spPr>
        <a:xfrm>
          <a:off x="243593" y="1834821"/>
          <a:ext cx="3580259" cy="1778558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дорожной деятельности в отношении автомобильных дорог местного значения</a:t>
          </a:r>
        </a:p>
      </dsp:txBody>
      <dsp:txXfrm>
        <a:off x="243593" y="1834821"/>
        <a:ext cx="3580259" cy="1778558"/>
      </dsp:txXfrm>
    </dsp:sp>
    <dsp:sp modelId="{3E1F9BA9-834D-4AD2-B26A-2D1C2EA16150}">
      <dsp:nvSpPr>
        <dsp:cNvPr id="130067" name=""/>
        <dsp:cNvSpPr/>
      </dsp:nvSpPr>
      <dsp:spPr>
        <a:xfrm>
          <a:off x="4063397" y="1607254"/>
          <a:ext cx="3580259" cy="1778558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C07FF6D-C0BF-471D-8807-79A293ED7DCB}">
      <dsp:nvSpPr>
        <dsp:cNvPr id="130068" name=""/>
        <dsp:cNvSpPr/>
      </dsp:nvSpPr>
      <dsp:spPr>
        <a:xfrm>
          <a:off x="4302941" y="1834821"/>
          <a:ext cx="3580259" cy="1778558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Межбюджетные трансферты бюджетам поселений на ремонт и содержание автомобильных дорог общего пользования местного значения, в том числе на формирование муниципальных дорожных фондов </a:t>
          </a:r>
          <a:endParaRPr lang="ru-RU" sz="1500" b="1" kern="120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2941" y="1834821"/>
        <a:ext cx="3580259" cy="1778558"/>
      </dsp:txXfrm>
    </dsp:sp>
  </dsp:spTree>
</dsp:drawing>
</file>

<file path=ppt/diagrams/drawing3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8788" name=""/>
      <dsp:cNvGrpSpPr/>
    </dsp:nvGrpSpPr>
    <dsp:grpSpPr/>
    <dsp:sp modelId="{DEE6EE5B-449E-4F07-A056-3FC02534A0FC}">
      <dsp:nvSpPr>
        <dsp:cNvPr id="118789" name=""/>
        <dsp:cNvSpPr/>
      </dsp:nvSpPr>
      <dsp:spPr>
        <a:xfrm>
          <a:off x="0" y="2742"/>
          <a:ext cx="4896543" cy="5611139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На финансовое обеспечение деятельности муниципального казенного учреждения Белокалитвинского района поисково - спасательного подразделения предусмотрено: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smtClean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в 2022 году – 20 403,9 тыс. рублей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в 2023 году – 20 403,9 тыс. рублей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в 2024 году -  20 403,9 тыс. рублей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smtClean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(1 поисково-спасательное подразделение (аварийно-спасательное формирование) 13 штатных единиц)</a:t>
          </a:r>
          <a:endParaRPr lang="ru-RU" sz="2400" kern="120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2742"/>
        <a:ext cx="4896543" cy="5611139"/>
      </dsp:txXfrm>
    </dsp:sp>
  </dsp:spTree>
</dsp:drawing>
</file>

<file path=ppt/diagrams/drawing3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2" name=""/>
      <dsp:cNvGrpSpPr/>
    </dsp:nvGrpSpPr>
    <dsp:grpSpPr/>
  </dsp:spTree>
</dsp:drawing>
</file>

<file path=ppt/diagrams/drawing3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100" name=""/>
      <dsp:cNvGrpSpPr/>
    </dsp:nvGrpSpPr>
    <dsp:grpSpPr/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233" name=""/>
      <dsp:cNvGrpSpPr/>
    </dsp:nvGrpSpPr>
    <dsp:grpSpPr/>
    <dsp:sp modelId="{2CDA5CE1-735F-4544-A9AD-AD052E80F9C5}">
      <dsp:nvSpPr>
        <dsp:cNvPr id="9234" name=""/>
        <dsp:cNvSpPr/>
      </dsp:nvSpPr>
      <dsp:spPr>
        <a:xfrm>
          <a:off x="960" y="0"/>
          <a:ext cx="1782255" cy="35283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Налоговые льготы и вычеты в целях создания благоприятного инвестиционного климата и стимулирование деловой активности предпринимателей</a:t>
          </a:r>
          <a:br>
            <a:rPr lang="ru-RU" sz="1400" kern="1200" smtClean="0">
              <a:latin typeface="Times New Roman" pitchFamily="18" charset="0"/>
              <a:cs typeface="Times New Roman" pitchFamily="18" charset="0"/>
            </a:rPr>
          </a:br>
          <a:br>
            <a:rPr lang="ru-RU" sz="1400" kern="1200" smtClean="0">
              <a:latin typeface="Times New Roman" pitchFamily="18" charset="0"/>
              <a:cs typeface="Times New Roman" pitchFamily="18" charset="0"/>
            </a:rPr>
          </a:b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960" y="1411357"/>
        <a:ext cx="1782255" cy="1411357"/>
      </dsp:txXfrm>
    </dsp:sp>
    <dsp:sp modelId="{820D3440-2777-498C-A77A-E469C7527D93}">
      <dsp:nvSpPr>
        <dsp:cNvPr id="9235" name=""/>
        <dsp:cNvSpPr/>
      </dsp:nvSpPr>
      <dsp:spPr>
        <a:xfrm>
          <a:off x="304611" y="211703"/>
          <a:ext cx="1174954" cy="1174954"/>
        </a:xfrm>
        <a:prstGeom prst="ellipse">
          <a:avLst/>
        </a:prstGeom>
        <a:blipFill rotWithShape="1">
          <a:blip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6F53821-F241-42D1-8171-A98EED74E8AA}">
      <dsp:nvSpPr>
        <dsp:cNvPr id="9236" name=""/>
        <dsp:cNvSpPr/>
      </dsp:nvSpPr>
      <dsp:spPr>
        <a:xfrm>
          <a:off x="1836683" y="0"/>
          <a:ext cx="1782255" cy="3528393"/>
        </a:xfrm>
        <a:prstGeom prst="roundRect">
          <a:avLst>
            <a:gd name="adj" fmla="val 10000"/>
          </a:avLst>
        </a:prstGeom>
        <a:solidFill>
          <a:schemeClr val="accent4">
            <a:hueOff val="-341674"/>
            <a:satOff val="-1084"/>
            <a:lumOff val="-6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Национальные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 цели развития</a:t>
          </a: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1836683" y="1411357"/>
        <a:ext cx="1782255" cy="1411357"/>
      </dsp:txXfrm>
    </dsp:sp>
    <dsp:sp modelId="{F99C891B-5789-4FAA-836C-B995B002CDF9}">
      <dsp:nvSpPr>
        <dsp:cNvPr id="9237" name=""/>
        <dsp:cNvSpPr/>
      </dsp:nvSpPr>
      <dsp:spPr>
        <a:xfrm>
          <a:off x="2140333" y="211703"/>
          <a:ext cx="1174954" cy="1174954"/>
        </a:xfrm>
        <a:prstGeom prst="ellipse">
          <a:avLst/>
        </a:prstGeom>
        <a:blipFill rotWithShape="1">
          <a:blip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29A0C42-B01F-4934-8456-52464A10F9E7}">
      <dsp:nvSpPr>
        <dsp:cNvPr id="9238" name=""/>
        <dsp:cNvSpPr/>
      </dsp:nvSpPr>
      <dsp:spPr>
        <a:xfrm>
          <a:off x="3672406" y="0"/>
          <a:ext cx="1536107" cy="3528393"/>
        </a:xfrm>
        <a:prstGeom prst="roundRect">
          <a:avLst>
            <a:gd name="adj" fmla="val 10000"/>
          </a:avLst>
        </a:prstGeom>
        <a:solidFill>
          <a:schemeClr val="accent4">
            <a:hueOff val="-683347"/>
            <a:satOff val="-2168"/>
            <a:lumOff val="-13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Социальная поддержка граждан и семей с детьми</a:t>
          </a: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672406" y="1411357"/>
        <a:ext cx="1536107" cy="1411357"/>
      </dsp:txXfrm>
    </dsp:sp>
    <dsp:sp modelId="{C8292C90-5E63-403F-8944-6F34556033EF}">
      <dsp:nvSpPr>
        <dsp:cNvPr id="9239" name=""/>
        <dsp:cNvSpPr/>
      </dsp:nvSpPr>
      <dsp:spPr>
        <a:xfrm>
          <a:off x="3852983" y="211703"/>
          <a:ext cx="1174954" cy="1174954"/>
        </a:xfrm>
        <a:prstGeom prst="ellipse">
          <a:avLst/>
        </a:prstGeom>
        <a:blipFill rotWithShape="1">
          <a:blip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F48A38E-1794-402F-B4E5-BBF233BFA766}">
      <dsp:nvSpPr>
        <dsp:cNvPr id="9240" name=""/>
        <dsp:cNvSpPr/>
      </dsp:nvSpPr>
      <dsp:spPr>
        <a:xfrm>
          <a:off x="5261982" y="0"/>
          <a:ext cx="1782255" cy="3528393"/>
        </a:xfrm>
        <a:prstGeom prst="roundRect">
          <a:avLst>
            <a:gd name="adj" fmla="val 10000"/>
          </a:avLst>
        </a:prstGeom>
        <a:solidFill>
          <a:schemeClr val="accent4">
            <a:hueOff val="-1025021"/>
            <a:satOff val="-3252"/>
            <a:lumOff val="-202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Эффективность и приоритизация бюджетных расходов</a:t>
          </a: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5261982" y="1411357"/>
        <a:ext cx="1782255" cy="1411357"/>
      </dsp:txXfrm>
    </dsp:sp>
    <dsp:sp modelId="{DB595F34-1134-4037-B3BF-9BA0E3D7C02A}">
      <dsp:nvSpPr>
        <dsp:cNvPr id="9241" name=""/>
        <dsp:cNvSpPr/>
      </dsp:nvSpPr>
      <dsp:spPr>
        <a:xfrm>
          <a:off x="5565632" y="211703"/>
          <a:ext cx="1174954" cy="1174954"/>
        </a:xfrm>
        <a:prstGeom prst="ellipse">
          <a:avLst/>
        </a:prstGeom>
        <a:blipFill rotWithShape="1">
          <a:blip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B2707CD-3F13-499C-891E-783A2C2AD5F0}">
      <dsp:nvSpPr>
        <dsp:cNvPr id="9242" name=""/>
        <dsp:cNvSpPr/>
      </dsp:nvSpPr>
      <dsp:spPr>
        <a:xfrm>
          <a:off x="7097704" y="0"/>
          <a:ext cx="1782255" cy="3528393"/>
        </a:xfrm>
        <a:prstGeom prst="roundRect">
          <a:avLst>
            <a:gd name="adj" fmla="val 10000"/>
          </a:avLst>
        </a:prstGeom>
        <a:solidFill>
          <a:schemeClr val="accent4">
            <a:hueOff val="-1366695"/>
            <a:satOff val="-4336"/>
            <a:lumOff val="-270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Содействие сбалансированности местных бюджетов</a:t>
          </a: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7097704" y="1411357"/>
        <a:ext cx="1782255" cy="1411357"/>
      </dsp:txXfrm>
    </dsp:sp>
    <dsp:sp modelId="{81585BC9-7D8A-4FD0-B9F5-4130A0AC4479}">
      <dsp:nvSpPr>
        <dsp:cNvPr id="9243" name=""/>
        <dsp:cNvSpPr/>
      </dsp:nvSpPr>
      <dsp:spPr>
        <a:xfrm>
          <a:off x="7401355" y="211703"/>
          <a:ext cx="1174954" cy="1174954"/>
        </a:xfrm>
        <a:prstGeom prst="ellipse">
          <a:avLst/>
        </a:prstGeom>
        <a:blipFill rotWithShape="1">
          <a:blip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557D411-85C8-4EDB-9EE2-918E3C9262EE}">
      <dsp:nvSpPr>
        <dsp:cNvPr id="9244" name=""/>
        <dsp:cNvSpPr/>
      </dsp:nvSpPr>
      <dsp:spPr>
        <a:xfrm>
          <a:off x="527960" y="2999134"/>
          <a:ext cx="8170447" cy="529258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27" name=""/>
      <dsp:cNvGrpSpPr/>
    </dsp:nvGrpSpPr>
    <dsp:grpSpPr/>
    <dsp:sp modelId="{22D82251-1503-4951-BF8C-D218411D88C4}">
      <dsp:nvSpPr>
        <dsp:cNvPr id="1028" name=""/>
        <dsp:cNvSpPr/>
      </dsp:nvSpPr>
      <dsp:spPr>
        <a:xfrm>
          <a:off x="144001" y="72012"/>
          <a:ext cx="3888432" cy="2160231"/>
        </a:xfrm>
        <a:prstGeom prst="rect">
          <a:avLst/>
        </a:prstGeom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FFCCCC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762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2021 год –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140 209,6 тыс. рублей или 3,9% </a:t>
          </a:r>
          <a:endParaRPr lang="ru-RU" sz="2800" b="1" kern="1200">
            <a:ln>
              <a:solidFill>
                <a:schemeClr val="accent3">
                  <a:lumMod val="75000"/>
                </a:schemeClr>
              </a:solidFill>
            </a:ln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01" y="72012"/>
        <a:ext cx="3888432" cy="2160231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3" name=""/>
      <dsp:cNvGrpSpPr/>
    </dsp:nvGrpSpPr>
    <dsp:grpSpPr/>
    <dsp:sp modelId="{F6C9034A-8A7A-4356-A356-28E1782D71A0}">
      <dsp:nvSpPr>
        <dsp:cNvPr id="24" name=""/>
        <dsp:cNvSpPr/>
      </dsp:nvSpPr>
      <dsp:spPr>
        <a:xfrm>
          <a:off x="0" y="115"/>
          <a:ext cx="8640960" cy="647841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детей из многодетных семей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год- 17 118,1 тыс. рублей, 2023 год-19 051,7 тыс. рублей, 2024 год-19 948,8 тыс. рублей</a:t>
          </a:r>
          <a:endParaRPr lang="ru-RU" sz="16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5"/>
        <a:ext cx="8640960" cy="647841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5" name=""/>
      <dsp:cNvGrpSpPr/>
    </dsp:nvGrpSpPr>
    <dsp:grpSpPr/>
    <dsp:sp modelId="{290214D7-C60A-4545-A659-1A617A51F6AF}">
      <dsp:nvSpPr>
        <dsp:cNvPr id="26" name=""/>
        <dsp:cNvSpPr/>
      </dsp:nvSpPr>
      <dsp:spPr>
        <a:xfrm>
          <a:off x="0" y="4359"/>
          <a:ext cx="8640960" cy="7113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детей первого-второго года жизни из малоимущих семей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год-9 498,5 тыс. рублей, 2023 год-9 917,7 тыс. рублей, 2024 год-10 315,0 тыс. рублей</a:t>
          </a:r>
          <a:endParaRPr lang="ru-RU" sz="16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59"/>
        <a:ext cx="8640960" cy="711360"/>
      </dsp:txXfrm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7" name=""/>
      <dsp:cNvGrpSpPr/>
    </dsp:nvGrpSpPr>
    <dsp:grpSpPr/>
    <dsp:sp modelId="{B6D809F1-7124-4CF5-BA04-4758334DB68F}">
      <dsp:nvSpPr>
        <dsp:cNvPr id="28" name=""/>
        <dsp:cNvSpPr/>
      </dsp:nvSpPr>
      <dsp:spPr>
        <a:xfrm>
          <a:off x="0" y="206"/>
          <a:ext cx="8712968" cy="6476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Выплата ежемесячных пособий на ребенка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год- 49 665,7 тыс. рублей, 2023 год- 51 665,0 тыс. рублей, 2024 год- 53 769,5 тыс. рублей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3">
                <a:lumMod val="50000"/>
              </a:schemeClr>
            </a:solidFill>
          </a:endParaRPr>
        </a:p>
      </dsp:txBody>
      <dsp:txXfrm>
        <a:off x="0" y="206"/>
        <a:ext cx="8712968" cy="647658"/>
      </dsp:txXfrm>
    </dsp:sp>
  </dsp:spTree>
</dsp:drawing>
</file>

<file path=ppt/diagrams/drawing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9" name=""/>
      <dsp:cNvGrpSpPr/>
    </dsp:nvGrpSpPr>
    <dsp:grpSpPr/>
    <dsp:sp modelId="{7AAC2D79-2A95-4873-9A6B-045B2D10BB4B}">
      <dsp:nvSpPr>
        <dsp:cNvPr id="30" name=""/>
        <dsp:cNvSpPr/>
      </dsp:nvSpPr>
      <dsp:spPr>
        <a:xfrm>
          <a:off x="0" y="191"/>
          <a:ext cx="8712968" cy="99632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Выплата компенсаций родительской платы за присмотр и уход за детьми в образовательной организации, реализующей образовательную программу дошкольного образования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2022 год -10 501,2 тыс. рублей, 2023 год- 10 147,7 тыс. рублей, 2024 год-9 850,1 тыс. рублей</a:t>
          </a:r>
          <a:endParaRPr lang="ru-RU" sz="16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1"/>
        <a:ext cx="8712968" cy="996328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p1">
          <dgm:alg type="sp"/>
          <dgm:shape r:blip="">
            <dgm:adjLst/>
          </dgm:shape>
          <dgm:presOf/>
          <dgm:constrLst/>
          <dgm:ruleLst/>
        </dgm:layoutNode>
        <dgm:layoutNode name="sp2">
          <dgm:alg type="sp"/>
          <dgm:shape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/>
            <dgm:rule type="primFontSz" val="24"/>
            <dgm:rule type="h" val="110"/>
            <dgm:rule type="primFontSz" val="18"/>
            <dgm:rule type="h" val="INF"/>
            <dgm:rule type="primFontSz" val="5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/>
            <dgm:rule type="primFontSz" val="24"/>
            <dgm:rule type="h" val="110"/>
            <dgm:rule type="primFontSz" val="18"/>
            <dgm:rule type="h" val="INF"/>
            <dgm:rule type="primFontSz" val="5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/>
        <dgm:rule type="primFontSz" for="des" forName="parTx" val="5"/>
      </dgm:ruleLst>
      <dgm:layoutNode name="padding1">
        <dgm:alg type="sp"/>
        <dgm:shape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/>
            </dgm:ruleLst>
          </dgm:layoutNode>
          <dgm:layoutNode name="spVertical2">
            <dgm:alg type="sp"/>
            <dgm:shape r:blip="">
              <dgm:adjLst/>
            </dgm:shape>
            <dgm:presOf/>
            <dgm:constrLst/>
            <dgm:ruleLst/>
          </dgm:layoutNode>
          <dgm:layoutNode name="spVertical3">
            <dgm:alg type="sp"/>
            <dgm:shape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r:blip="">
          <dgm:adjLst/>
        </dgm:shape>
        <dgm:presOf/>
        <dgm:constrLst/>
        <dgm:ruleLst/>
      </dgm:layoutNode>
      <dgm:layoutNode name="negArrow">
        <dgm:alg type="sp"/>
        <dgm:shape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type="rightArrow" r:blip="">
              <dgm:adjLst/>
            </dgm:shape>
          </dgm:if>
          <dgm:else name="Name17">
            <dgm:shape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/>
            <dgm:rule type="primFontSz" val="24"/>
            <dgm:rule type="h" val="110"/>
            <dgm:rule type="primFontSz" val="18"/>
            <dgm:rule type="h" val="INF"/>
            <dgm:rule type="primFontSz" val="5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type="rect" r:blip="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  <dgm:layoutNode name="invisiNode">
            <dgm:alg type="sp"/>
            <dgm:shape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a="http://schemas.openxmlformats.org/drawingml/2006/main" xmlns:dgm="http://schemas.openxmlformats.org/drawingml/2006/diagram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a="http://schemas.openxmlformats.org/drawingml/2006/main" xmlns:dgm="http://schemas.openxmlformats.org/drawingml/2006/diagram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jpeg" /></Relationships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</cdr:x>
      <cdr:y>0.19207</cdr:y>
    </cdr:from>
    <cdr:to>
      <cdr:x>0.20333</cdr:x>
      <cdr:y>0.26488</cdr:y>
    </cdr:to>
    <cdr:pic>
      <cdr:nvPicPr>
        <cdr:cNvPr id="2" name="chart"/>
        <cdr:cNvPicPr>
          <a:picLocks noChangeAspect="1"/>
        </cdr:cNvPicPr>
      </cdr:nvPicPr>
      <cdr:blipFill>
        <a:blip r:embed="rId1"/>
        <a:stretch>
          <a:fillRect/>
        </a:stretch>
      </cdr:blipFill>
      <cdr:spPr>
        <a:xfrm>
          <a:off x="0" y="1061339"/>
          <a:ext cx="1786255" cy="402336"/>
        </a:xfrm>
        <a:prstGeom prst="rect">
          <a:avLst/>
        </a:prstGeom>
      </cdr:spPr>
    </cdr:pic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0.01653</cdr:x>
      <cdr:y>0.02633</cdr:y>
    </cdr:from>
    <cdr:to>
      <cdr:x>0.17356</cdr:x>
      <cdr:y>0.0762</cdr:y>
    </cdr:to>
    <cdr:sp macro="" textlink="">
      <cdr:nvSpPr>
        <cdr:cNvPr id="2" name="Прямоугольник 1"/>
        <cdr:cNvSpPr/>
      </cdr:nvSpPr>
      <cdr:spPr>
        <a:xfrm>
          <a:off x="144018" y="155448"/>
          <a:ext cx="1368171" cy="294513"/>
        </a:xfrm>
        <a:prstGeom prst="rect">
          <a:avLst/>
        </a:prstGeom>
        <a:noFill/>
        <a:ln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r>
            <a:rPr lang="ru-RU" sz="1400" b="1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>
            <a:solidFill>
              <a:schemeClr val="accent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0.02144</cdr:x>
      <cdr:y>0.70715</cdr:y>
    </cdr:from>
    <cdr:to>
      <cdr:x>0.54858</cdr:x>
      <cdr:y>0.78995</cdr:y>
    </cdr:to>
    <cdr:sp macro="" textlink="">
      <cdr:nvSpPr>
        <cdr:cNvPr id="2" name="Прямоугольник 1"/>
        <cdr:cNvSpPr/>
      </cdr:nvSpPr>
      <cdr:spPr>
        <a:xfrm rot="440635" flipH="1">
          <a:off x="196088" y="3788791"/>
          <a:ext cx="4820158" cy="443611"/>
        </a:xfrm>
        <a:prstGeom prst="rect">
          <a:avLst/>
        </a:prstGeom>
        <a:noFill/>
        <a:ln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/>
        <a:p>
          <a:r>
            <a:rPr lang="ru-RU" sz="2800" b="1" i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rPr>
            <a:t> 2021    2022    2023     2024</a:t>
          </a:r>
          <a:endParaRPr lang="ru-RU" sz="2800" b="1" i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00FF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</a:endParaRPr>
        </a:p>
      </cdr:txBody>
    </cdr:sp>
  </cdr:relSizeAnchor>
</c:userShapes>
</file>

<file path=ppt/drawings/drawing4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0.01653</cdr:x>
      <cdr:y>0.01316</cdr:y>
    </cdr:from>
    <cdr:to>
      <cdr:x>0.14876</cdr:x>
      <cdr:y>0.05263</cdr:y>
    </cdr:to>
    <cdr:sp macro="" textlink="">
      <cdr:nvSpPr>
        <cdr:cNvPr id="2" name="TextBox 1"/>
        <cdr:cNvSpPr txBox="1"/>
      </cdr:nvSpPr>
      <cdr:spPr>
        <a:xfrm>
          <a:off x="144018" y="72009"/>
          <a:ext cx="1152144" cy="216027"/>
        </a:xfrm>
        <a:prstGeom prst="rect">
          <a:avLst/>
        </a:prstGeom>
      </cdr:spPr>
      <cdr:txBody>
        <a:bodyPr vertOverflow="clip" wrap="square" rtlCol="0"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0.71795</cdr:x>
      <cdr:y>0.5569</cdr:y>
    </cdr:from>
    <cdr:to>
      <cdr:x>0.96582</cdr:x>
      <cdr:y>0.9723</cdr:y>
    </cdr:to>
    <cdr:sp macro="" textlink="">
      <cdr:nvSpPr>
        <cdr:cNvPr id="2" name="TextBox 1"/>
        <cdr:cNvSpPr txBox="1"/>
      </cdr:nvSpPr>
      <cdr:spPr>
        <a:xfrm>
          <a:off x="6358890" y="2807081"/>
          <a:ext cx="2195322" cy="2093849"/>
        </a:xfrm>
        <a:prstGeom prst="rect">
          <a:avLst/>
        </a:prstGeom>
      </cdr:spPr>
      <cdr:txBody>
        <a:bodyPr vertOverflow="clip" wrap="square" rtlCol="0"/>
        <a:lstStyle/>
        <a:p>
          <a:endParaRPr lang="ru-RU" sz="1100"/>
        </a:p>
      </cdr:txBody>
    </cdr:sp>
  </cdr:relSizeAnchor>
</c:userShapes>
</file>

<file path=ppt/drawings/drawing6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0.26316</cdr:x>
      <cdr:y>0.5493</cdr:y>
    </cdr:from>
    <cdr:to>
      <cdr:x>0.4386</cdr:x>
      <cdr:y>0.68729</cdr:y>
    </cdr:to>
    <cdr:sp macro="" textlink="">
      <cdr:nvSpPr>
        <cdr:cNvPr id="2" name="TextBox 3"/>
        <cdr:cNvSpPr txBox="1"/>
      </cdr:nvSpPr>
      <cdr:spPr>
        <a:xfrm>
          <a:off x="2160270" y="2808351"/>
          <a:ext cx="1440180" cy="705485"/>
        </a:xfrm>
        <a:prstGeom prst="rect">
          <a:avLst/>
        </a:prstGeom>
      </cdr:spPr>
      <cdr:txBody>
        <a:bodyPr vertOverflow="clip" wrap="square" rtlCol="0"/>
        <a:lstStyle/>
        <a:p>
          <a:pPr algn="ctr"/>
          <a:r>
            <a:rPr lang="ru-RU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4 467 832,1</a:t>
          </a:r>
        </a:p>
        <a:p>
          <a:pPr algn="ctr"/>
          <a:r>
            <a:rPr lang="ru-RU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0.50001</cdr:x>
      <cdr:y>0.88731</cdr:y>
    </cdr:from>
    <cdr:to>
      <cdr:x>0.61403</cdr:x>
      <cdr:y>0.95773</cdr:y>
    </cdr:to>
    <cdr:sp macro="" textlink="">
      <cdr:nvSpPr>
        <cdr:cNvPr id="3" name="TextBox 2"/>
        <cdr:cNvSpPr txBox="1"/>
      </cdr:nvSpPr>
      <cdr:spPr>
        <a:xfrm>
          <a:off x="4104513" y="4536440"/>
          <a:ext cx="935990" cy="360045"/>
        </a:xfrm>
        <a:prstGeom prst="rect">
          <a:avLst/>
        </a:prstGeom>
      </cdr:spPr>
      <cdr:txBody>
        <a:bodyPr vertOverflow="clip" wrap="square" rtlCol="0"/>
        <a:lstStyle/>
        <a:p>
          <a:r>
            <a:rPr lang="ru-RU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90,0%</a:t>
          </a:r>
          <a:endParaRPr lang="ru-RU" sz="1800" b="1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0.09649</cdr:x>
      <cdr:y>0.05681</cdr:y>
    </cdr:from>
    <cdr:to>
      <cdr:x>0.19299</cdr:x>
      <cdr:y>0.11315</cdr:y>
    </cdr:to>
    <cdr:sp macro="" textlink="">
      <cdr:nvSpPr>
        <cdr:cNvPr id="4" name="TextBox 1"/>
        <cdr:cNvSpPr txBox="1"/>
      </cdr:nvSpPr>
      <cdr:spPr>
        <a:xfrm>
          <a:off x="792099" y="290449"/>
          <a:ext cx="792099" cy="288036"/>
        </a:xfrm>
        <a:prstGeom prst="rect">
          <a:avLst/>
        </a:prstGeom>
      </cdr:spPr>
      <cdr:txBody>
        <a:bodyPr wrap="square" rtlCol="0"/>
        <a:lstStyle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>
          <a:r>
            <a:rPr lang="ru-RU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8,4%</a:t>
          </a:r>
          <a:endParaRPr lang="ru-RU" sz="1800" b="1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>
    <cdr:from>
      <cdr:x>0.32017</cdr:x>
      <cdr:y>0.07303</cdr:y>
    </cdr:from>
    <cdr:to>
      <cdr:x>0.43421</cdr:x>
      <cdr:y>0.14346</cdr:y>
    </cdr:to>
    <cdr:sp macro="" textlink="">
      <cdr:nvSpPr>
        <cdr:cNvPr id="5" name="TextBox 1"/>
        <cdr:cNvSpPr txBox="1"/>
      </cdr:nvSpPr>
      <cdr:spPr>
        <a:xfrm>
          <a:off x="2628265" y="373380"/>
          <a:ext cx="936117" cy="360045"/>
        </a:xfrm>
        <a:prstGeom prst="rect">
          <a:avLst/>
        </a:prstGeom>
      </cdr:spPr>
      <cdr:txBody>
        <a:bodyPr wrap="square" rtlCol="0"/>
        <a:lstStyle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>
          <a:r>
            <a:rPr lang="ru-RU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1,6%</a:t>
          </a:r>
          <a:endParaRPr lang="ru-RU" sz="1800" b="1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D9DAB1E-5D12-4E93-BEB2-FC1FF4224FD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138921A-B7ED-4BB6-90D5-30343C33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46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93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881">
              <a:defRPr/>
            </a:pPr>
            <a:r>
              <a:rPr lang="ru-RU" smtClean="0"/>
              <a:t>по</a:t>
            </a:r>
            <a:r>
              <a:rPr lang="ru-RU" baseline="0" smtClean="0"/>
              <a:t> бюджету 15</a:t>
            </a:r>
            <a:endParaRPr lang="ru-RU" smtClean="0"/>
          </a:p>
          <a:p>
            <a:pPr defTabSz="908881">
              <a:defRPr/>
            </a:pP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904">
              <a:defRPr/>
            </a:pPr>
            <a:fld id="{EBE1BE3B-2A60-41FE-918D-4C01FE6FB617}" type="slidenum">
              <a:rPr lang="ru-RU" smtClean="0">
                <a:solidFill>
                  <a:prstClr val="black"/>
                </a:solidFill>
                <a:latin typeface="Calibri"/>
              </a:rPr>
              <a:pPr defTabSz="908904">
                <a:defRPr/>
              </a:pPr>
              <a:t>19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85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26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1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19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77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02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Новый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81049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6105525" y="0"/>
            <a:ext cx="3038475" cy="6858000"/>
          </a:xfrm>
          <a:custGeom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6105525" y="0"/>
            <a:ext cx="3038475" cy="6858000"/>
          </a:xfrm>
          <a:custGeom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Полилиния 11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/>
          <p:nvPr/>
        </p:nvSpPr>
        <p:spPr bwMode="auto">
          <a:xfrm>
            <a:off x="7315200" y="0"/>
            <a:ext cx="1828800" cy="6858000"/>
          </a:xfrm>
          <a:custGeom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F2B1E7-536F-41A8-A711-96E5C736EF9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BEEE3A-A2F2-4CFD-9C2E-3EC3D591CDD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Tx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Tx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Relationship Id="rId8" Type="http://schemas.openxmlformats.org/officeDocument/2006/relationships/image" Target="../media/image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6.jpeg" /><Relationship Id="rId4" Type="http://schemas.openxmlformats.org/officeDocument/2006/relationships/image" Target="../media/image3.jpeg" /><Relationship Id="rId5" Type="http://schemas.openxmlformats.org/officeDocument/2006/relationships/chart" Target="../charts/char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3.jpeg" /><Relationship Id="rId4" Type="http://schemas.openxmlformats.org/officeDocument/2006/relationships/chart" Target="../charts/chart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3.jpeg" /><Relationship Id="rId4" Type="http://schemas.openxmlformats.org/officeDocument/2006/relationships/chart" Target="../charts/char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0.jpeg" /><Relationship Id="rId4" Type="http://schemas.openxmlformats.org/officeDocument/2006/relationships/chart" Target="../charts/chart8.xml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23.jpeg" /><Relationship Id="rId8" Type="http://schemas.openxmlformats.org/officeDocument/2006/relationships/image" Target="../media/image24.jpeg" /><Relationship Id="rId9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9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1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1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1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microsoft.com/office/2007/relationships/diagramDrawing" Target="../diagrams/drawing5.xml" /><Relationship Id="rId4" Type="http://schemas.openxmlformats.org/officeDocument/2006/relationships/diagramData" Target="../diagrams/data5.xml" /><Relationship Id="rId5" Type="http://schemas.openxmlformats.org/officeDocument/2006/relationships/diagramLayout" Target="../diagrams/layout5.xml" /><Relationship Id="rId6" Type="http://schemas.openxmlformats.org/officeDocument/2006/relationships/diagramQuickStyle" Target="../diagrams/quickStyle5.xml" /><Relationship Id="rId7" Type="http://schemas.openxmlformats.org/officeDocument/2006/relationships/diagramColors" Target="../diagrams/colors5.xml" /><Relationship Id="rId8" Type="http://schemas.openxmlformats.org/officeDocument/2006/relationships/image" Target="../media/image28.jpeg" /><Relationship Id="rId9" Type="http://schemas.openxmlformats.org/officeDocument/2006/relationships/image" Target="../media/image2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chart" Target="../charts/chart13.xml" /><Relationship Id="rId4" Type="http://schemas.openxmlformats.org/officeDocument/2006/relationships/image" Target="../media/image3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1.jpeg" /><Relationship Id="rId4" Type="http://schemas.openxmlformats.org/officeDocument/2006/relationships/image" Target="../media/image3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4.xml" /><Relationship Id="rId3" Type="http://schemas.openxmlformats.org/officeDocument/2006/relationships/image" Target="../media/image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3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3.jpeg" /><Relationship Id="rId4" Type="http://schemas.openxmlformats.org/officeDocument/2006/relationships/chart" Target="../charts/chart15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16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image" Target="../media/image45.jpeg" /><Relationship Id="rId7" Type="http://schemas.openxmlformats.org/officeDocument/2006/relationships/image" Target="../media/image35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Relationship Id="rId6" Type="http://schemas.openxmlformats.org/officeDocument/2006/relationships/image" Target="../media/image49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jpeg" /><Relationship Id="rId3" Type="http://schemas.openxmlformats.org/officeDocument/2006/relationships/image" Target="../media/image3.jpeg" /><Relationship Id="rId4" Type="http://schemas.openxmlformats.org/officeDocument/2006/relationships/image" Target="../media/image53.jpeg" /><Relationship Id="rId5" Type="http://schemas.openxmlformats.org/officeDocument/2006/relationships/image" Target="../media/image5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Layout" Target="../diagrams/layout3.xml" /><Relationship Id="rId11" Type="http://schemas.openxmlformats.org/officeDocument/2006/relationships/diagramQuickStyle" Target="../diagrams/quickStyle3.xml" /><Relationship Id="rId12" Type="http://schemas.openxmlformats.org/officeDocument/2006/relationships/diagramColors" Target="../diagrams/colors3.xml" /><Relationship Id="rId2" Type="http://schemas.openxmlformats.org/officeDocument/2006/relationships/image" Target="../media/image3.jpeg" 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diagramColors" Target="../diagrams/colors2.xml" /><Relationship Id="rId8" Type="http://schemas.microsoft.com/office/2007/relationships/diagramDrawing" Target="../diagrams/drawing3.xml" /><Relationship Id="rId9" Type="http://schemas.openxmlformats.org/officeDocument/2006/relationships/diagramData" Target="../diagrams/data3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3.jpeg" /><Relationship Id="rId5" Type="http://schemas.openxmlformats.org/officeDocument/2006/relationships/image" Target="../media/image57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58.jpeg" /><Relationship Id="rId4" Type="http://schemas.openxmlformats.org/officeDocument/2006/relationships/image" Target="../media/image59.jpeg" /><Relationship Id="rId5" Type="http://schemas.openxmlformats.org/officeDocument/2006/relationships/image" Target="../media/image60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3.jpeg" /><Relationship Id="rId4" Type="http://schemas.openxmlformats.org/officeDocument/2006/relationships/chart" Target="../charts/chart17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QuickStyle" Target="../diagrams/quickStyle7.xml" /><Relationship Id="rId11" Type="http://schemas.openxmlformats.org/officeDocument/2006/relationships/diagramColors" Target="../diagrams/colors7.xml" /><Relationship Id="rId12" Type="http://schemas.microsoft.com/office/2007/relationships/diagramDrawing" Target="../diagrams/drawing8.xml" /><Relationship Id="rId13" Type="http://schemas.openxmlformats.org/officeDocument/2006/relationships/diagramData" Target="../diagrams/data8.xml" /><Relationship Id="rId14" Type="http://schemas.openxmlformats.org/officeDocument/2006/relationships/diagramLayout" Target="../diagrams/layout8.xml" /><Relationship Id="rId15" Type="http://schemas.openxmlformats.org/officeDocument/2006/relationships/diagramQuickStyle" Target="../diagrams/quickStyle8.xml" /><Relationship Id="rId16" Type="http://schemas.openxmlformats.org/officeDocument/2006/relationships/diagramColors" Target="../diagrams/colors8.xml" /><Relationship Id="rId17" Type="http://schemas.microsoft.com/office/2007/relationships/diagramDrawing" Target="../diagrams/drawing9.xml" /><Relationship Id="rId18" Type="http://schemas.openxmlformats.org/officeDocument/2006/relationships/diagramData" Target="../diagrams/data9.xml" /><Relationship Id="rId19" Type="http://schemas.openxmlformats.org/officeDocument/2006/relationships/diagramLayout" Target="../diagrams/layout9.xml" /><Relationship Id="rId2" Type="http://schemas.microsoft.com/office/2007/relationships/diagramDrawing" Target="../diagrams/drawing6.xml" /><Relationship Id="rId20" Type="http://schemas.openxmlformats.org/officeDocument/2006/relationships/diagramQuickStyle" Target="../diagrams/quickStyle9.xml" /><Relationship Id="rId21" Type="http://schemas.openxmlformats.org/officeDocument/2006/relationships/diagramColors" Target="../diagrams/colors9.xml" /><Relationship Id="rId22" Type="http://schemas.microsoft.com/office/2007/relationships/diagramDrawing" Target="../diagrams/drawing10.xml" /><Relationship Id="rId23" Type="http://schemas.openxmlformats.org/officeDocument/2006/relationships/diagramData" Target="../diagrams/data10.xml" /><Relationship Id="rId24" Type="http://schemas.openxmlformats.org/officeDocument/2006/relationships/diagramLayout" Target="../diagrams/layout10.xml" /><Relationship Id="rId25" Type="http://schemas.openxmlformats.org/officeDocument/2006/relationships/diagramQuickStyle" Target="../diagrams/quickStyle10.xml" /><Relationship Id="rId26" Type="http://schemas.openxmlformats.org/officeDocument/2006/relationships/diagramColors" Target="../diagrams/colors10.xml" /><Relationship Id="rId27" Type="http://schemas.openxmlformats.org/officeDocument/2006/relationships/image" Target="../media/image3.jpeg" /><Relationship Id="rId3" Type="http://schemas.openxmlformats.org/officeDocument/2006/relationships/diagramData" Target="../diagrams/data6.xml" /><Relationship Id="rId4" Type="http://schemas.openxmlformats.org/officeDocument/2006/relationships/diagramLayout" Target="../diagrams/layout6.xml" /><Relationship Id="rId5" Type="http://schemas.openxmlformats.org/officeDocument/2006/relationships/diagramQuickStyle" Target="../diagrams/quickStyle6.xml" /><Relationship Id="rId6" Type="http://schemas.openxmlformats.org/officeDocument/2006/relationships/diagramColors" Target="../diagrams/colors6.xml" /><Relationship Id="rId7" Type="http://schemas.microsoft.com/office/2007/relationships/diagramDrawing" Target="../diagrams/drawing7.xml" /><Relationship Id="rId8" Type="http://schemas.openxmlformats.org/officeDocument/2006/relationships/diagramData" Target="../diagrams/data7.xml" /><Relationship Id="rId9" Type="http://schemas.openxmlformats.org/officeDocument/2006/relationships/diagramLayout" Target="../diagrams/layout7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QuickStyle" Target="../diagrams/quickStyle12.xml" /><Relationship Id="rId11" Type="http://schemas.openxmlformats.org/officeDocument/2006/relationships/diagramColors" Target="../diagrams/colors12.xml" /><Relationship Id="rId12" Type="http://schemas.microsoft.com/office/2007/relationships/diagramDrawing" Target="../diagrams/drawing13.xml" /><Relationship Id="rId13" Type="http://schemas.openxmlformats.org/officeDocument/2006/relationships/diagramData" Target="../diagrams/data13.xml" /><Relationship Id="rId14" Type="http://schemas.openxmlformats.org/officeDocument/2006/relationships/diagramLayout" Target="../diagrams/layout13.xml" /><Relationship Id="rId15" Type="http://schemas.openxmlformats.org/officeDocument/2006/relationships/diagramQuickStyle" Target="../diagrams/quickStyle13.xml" /><Relationship Id="rId16" Type="http://schemas.openxmlformats.org/officeDocument/2006/relationships/diagramColors" Target="../diagrams/colors13.xml" /><Relationship Id="rId17" Type="http://schemas.microsoft.com/office/2007/relationships/diagramDrawing" Target="../diagrams/drawing14.xml" /><Relationship Id="rId18" Type="http://schemas.openxmlformats.org/officeDocument/2006/relationships/diagramData" Target="../diagrams/data14.xml" /><Relationship Id="rId19" Type="http://schemas.openxmlformats.org/officeDocument/2006/relationships/diagramLayout" Target="../diagrams/layout14.xml" /><Relationship Id="rId2" Type="http://schemas.microsoft.com/office/2007/relationships/diagramDrawing" Target="../diagrams/drawing11.xml" /><Relationship Id="rId20" Type="http://schemas.openxmlformats.org/officeDocument/2006/relationships/diagramQuickStyle" Target="../diagrams/quickStyle14.xml" /><Relationship Id="rId21" Type="http://schemas.openxmlformats.org/officeDocument/2006/relationships/diagramColors" Target="../diagrams/colors14.xml" /><Relationship Id="rId22" Type="http://schemas.openxmlformats.org/officeDocument/2006/relationships/image" Target="../media/image3.jpeg" /><Relationship Id="rId23" Type="http://schemas.microsoft.com/office/2007/relationships/diagramDrawing" Target="../diagrams/drawing15.xml" /><Relationship Id="rId24" Type="http://schemas.openxmlformats.org/officeDocument/2006/relationships/diagramData" Target="../diagrams/data15.xml" /><Relationship Id="rId25" Type="http://schemas.openxmlformats.org/officeDocument/2006/relationships/diagramLayout" Target="../diagrams/layout15.xml" /><Relationship Id="rId26" Type="http://schemas.openxmlformats.org/officeDocument/2006/relationships/diagramQuickStyle" Target="../diagrams/quickStyle15.xml" /><Relationship Id="rId27" Type="http://schemas.openxmlformats.org/officeDocument/2006/relationships/diagramColors" Target="../diagrams/colors15.xml" /><Relationship Id="rId28" Type="http://schemas.microsoft.com/office/2007/relationships/diagramDrawing" Target="../diagrams/drawing16.xml" /><Relationship Id="rId29" Type="http://schemas.openxmlformats.org/officeDocument/2006/relationships/diagramData" Target="../diagrams/data16.xml" /><Relationship Id="rId3" Type="http://schemas.openxmlformats.org/officeDocument/2006/relationships/diagramData" Target="../diagrams/data11.xml" /><Relationship Id="rId30" Type="http://schemas.openxmlformats.org/officeDocument/2006/relationships/diagramLayout" Target="../diagrams/layout16.xml" /><Relationship Id="rId31" Type="http://schemas.openxmlformats.org/officeDocument/2006/relationships/diagramQuickStyle" Target="../diagrams/quickStyle16.xml" /><Relationship Id="rId32" Type="http://schemas.openxmlformats.org/officeDocument/2006/relationships/diagramColors" Target="../diagrams/colors16.xml" /><Relationship Id="rId33" Type="http://schemas.microsoft.com/office/2007/relationships/diagramDrawing" Target="../diagrams/drawing17.xml" /><Relationship Id="rId34" Type="http://schemas.openxmlformats.org/officeDocument/2006/relationships/diagramData" Target="../diagrams/data17.xml" /><Relationship Id="rId35" Type="http://schemas.openxmlformats.org/officeDocument/2006/relationships/diagramLayout" Target="../diagrams/layout17.xml" /><Relationship Id="rId36" Type="http://schemas.openxmlformats.org/officeDocument/2006/relationships/diagramQuickStyle" Target="../diagrams/quickStyle17.xml" /><Relationship Id="rId37" Type="http://schemas.openxmlformats.org/officeDocument/2006/relationships/diagramColors" Target="../diagrams/colors17.xml" /><Relationship Id="rId4" Type="http://schemas.openxmlformats.org/officeDocument/2006/relationships/diagramLayout" Target="../diagrams/layout11.xml" /><Relationship Id="rId5" Type="http://schemas.openxmlformats.org/officeDocument/2006/relationships/diagramQuickStyle" Target="../diagrams/quickStyle11.xml" /><Relationship Id="rId6" Type="http://schemas.openxmlformats.org/officeDocument/2006/relationships/diagramColors" Target="../diagrams/colors11.xml" /><Relationship Id="rId7" Type="http://schemas.microsoft.com/office/2007/relationships/diagramDrawing" Target="../diagrams/drawing12.xml" /><Relationship Id="rId8" Type="http://schemas.openxmlformats.org/officeDocument/2006/relationships/diagramData" Target="../diagrams/data12.xml" /><Relationship Id="rId9" Type="http://schemas.openxmlformats.org/officeDocument/2006/relationships/diagramLayout" Target="../diagrams/layout12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QuickStyle" Target="../diagrams/quickStyle19.xml" /><Relationship Id="rId11" Type="http://schemas.openxmlformats.org/officeDocument/2006/relationships/diagramColors" Target="../diagrams/colors19.xml" /><Relationship Id="rId12" Type="http://schemas.microsoft.com/office/2007/relationships/diagramDrawing" Target="../diagrams/drawing20.xml" /><Relationship Id="rId13" Type="http://schemas.openxmlformats.org/officeDocument/2006/relationships/diagramData" Target="../diagrams/data20.xml" /><Relationship Id="rId14" Type="http://schemas.openxmlformats.org/officeDocument/2006/relationships/diagramLayout" Target="../diagrams/layout20.xml" /><Relationship Id="rId15" Type="http://schemas.openxmlformats.org/officeDocument/2006/relationships/diagramQuickStyle" Target="../diagrams/quickStyle20.xml" /><Relationship Id="rId16" Type="http://schemas.openxmlformats.org/officeDocument/2006/relationships/diagramColors" Target="../diagrams/colors20.xml" /><Relationship Id="rId17" Type="http://schemas.openxmlformats.org/officeDocument/2006/relationships/image" Target="../media/image3.jpeg" /><Relationship Id="rId18" Type="http://schemas.microsoft.com/office/2007/relationships/diagramDrawing" Target="../diagrams/drawing21.xml" /><Relationship Id="rId19" Type="http://schemas.openxmlformats.org/officeDocument/2006/relationships/diagramData" Target="../diagrams/data21.xml" /><Relationship Id="rId2" Type="http://schemas.microsoft.com/office/2007/relationships/diagramDrawing" Target="../diagrams/drawing18.xml" /><Relationship Id="rId20" Type="http://schemas.openxmlformats.org/officeDocument/2006/relationships/diagramLayout" Target="../diagrams/layout21.xml" /><Relationship Id="rId21" Type="http://schemas.openxmlformats.org/officeDocument/2006/relationships/diagramQuickStyle" Target="../diagrams/quickStyle21.xml" /><Relationship Id="rId22" Type="http://schemas.openxmlformats.org/officeDocument/2006/relationships/diagramColors" Target="../diagrams/colors21.xml" /><Relationship Id="rId3" Type="http://schemas.openxmlformats.org/officeDocument/2006/relationships/diagramData" Target="../diagrams/data18.xml" /><Relationship Id="rId4" Type="http://schemas.openxmlformats.org/officeDocument/2006/relationships/diagramLayout" Target="../diagrams/layout18.xml" /><Relationship Id="rId5" Type="http://schemas.openxmlformats.org/officeDocument/2006/relationships/diagramQuickStyle" Target="../diagrams/quickStyle18.xml" /><Relationship Id="rId6" Type="http://schemas.openxmlformats.org/officeDocument/2006/relationships/diagramColors" Target="../diagrams/colors18.xml" /><Relationship Id="rId7" Type="http://schemas.microsoft.com/office/2007/relationships/diagramDrawing" Target="../diagrams/drawing19.xml" /><Relationship Id="rId8" Type="http://schemas.openxmlformats.org/officeDocument/2006/relationships/diagramData" Target="../diagrams/data19.xml" /><Relationship Id="rId9" Type="http://schemas.openxmlformats.org/officeDocument/2006/relationships/diagramLayout" Target="../diagrams/layout19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QuickStyle" Target="../diagrams/quickStyle23.xml" /><Relationship Id="rId11" Type="http://schemas.openxmlformats.org/officeDocument/2006/relationships/diagramColors" Target="../diagrams/colors23.xml" /><Relationship Id="rId12" Type="http://schemas.microsoft.com/office/2007/relationships/diagramDrawing" Target="../diagrams/drawing24.xml" /><Relationship Id="rId13" Type="http://schemas.openxmlformats.org/officeDocument/2006/relationships/diagramData" Target="../diagrams/data24.xml" /><Relationship Id="rId14" Type="http://schemas.openxmlformats.org/officeDocument/2006/relationships/diagramLayout" Target="../diagrams/layout24.xml" /><Relationship Id="rId15" Type="http://schemas.openxmlformats.org/officeDocument/2006/relationships/diagramQuickStyle" Target="../diagrams/quickStyle24.xml" /><Relationship Id="rId16" Type="http://schemas.openxmlformats.org/officeDocument/2006/relationships/diagramColors" Target="../diagrams/colors24.xml" /><Relationship Id="rId17" Type="http://schemas.microsoft.com/office/2007/relationships/diagramDrawing" Target="../diagrams/drawing25.xml" /><Relationship Id="rId18" Type="http://schemas.openxmlformats.org/officeDocument/2006/relationships/diagramData" Target="../diagrams/data25.xml" /><Relationship Id="rId19" Type="http://schemas.openxmlformats.org/officeDocument/2006/relationships/diagramLayout" Target="../diagrams/layout25.xml" /><Relationship Id="rId2" Type="http://schemas.microsoft.com/office/2007/relationships/diagramDrawing" Target="../diagrams/drawing22.xml" /><Relationship Id="rId20" Type="http://schemas.openxmlformats.org/officeDocument/2006/relationships/diagramQuickStyle" Target="../diagrams/quickStyle25.xml" /><Relationship Id="rId21" Type="http://schemas.openxmlformats.org/officeDocument/2006/relationships/diagramColors" Target="../diagrams/colors25.xml" /><Relationship Id="rId22" Type="http://schemas.openxmlformats.org/officeDocument/2006/relationships/image" Target="../media/image3.jpeg" /><Relationship Id="rId23" Type="http://schemas.microsoft.com/office/2007/relationships/diagramDrawing" Target="../diagrams/drawing26.xml" /><Relationship Id="rId24" Type="http://schemas.openxmlformats.org/officeDocument/2006/relationships/diagramData" Target="../diagrams/data26.xml" /><Relationship Id="rId25" Type="http://schemas.openxmlformats.org/officeDocument/2006/relationships/diagramLayout" Target="../diagrams/layout26.xml" /><Relationship Id="rId26" Type="http://schemas.openxmlformats.org/officeDocument/2006/relationships/diagramQuickStyle" Target="../diagrams/quickStyle26.xml" /><Relationship Id="rId27" Type="http://schemas.openxmlformats.org/officeDocument/2006/relationships/diagramColors" Target="../diagrams/colors26.xml" /><Relationship Id="rId3" Type="http://schemas.openxmlformats.org/officeDocument/2006/relationships/diagramData" Target="../diagrams/data22.xml" /><Relationship Id="rId4" Type="http://schemas.openxmlformats.org/officeDocument/2006/relationships/diagramLayout" Target="../diagrams/layout22.xml" /><Relationship Id="rId5" Type="http://schemas.openxmlformats.org/officeDocument/2006/relationships/diagramQuickStyle" Target="../diagrams/quickStyle22.xml" /><Relationship Id="rId6" Type="http://schemas.openxmlformats.org/officeDocument/2006/relationships/diagramColors" Target="../diagrams/colors22.xml" /><Relationship Id="rId7" Type="http://schemas.microsoft.com/office/2007/relationships/diagramDrawing" Target="../diagrams/drawing23.xml" /><Relationship Id="rId8" Type="http://schemas.openxmlformats.org/officeDocument/2006/relationships/diagramData" Target="../diagrams/data23.xml" /><Relationship Id="rId9" Type="http://schemas.openxmlformats.org/officeDocument/2006/relationships/diagramLayout" Target="../diagrams/layout23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QuickStyle" Target="../diagrams/quickStyle28.xml" /><Relationship Id="rId11" Type="http://schemas.openxmlformats.org/officeDocument/2006/relationships/diagramColors" Target="../diagrams/colors28.xml" /><Relationship Id="rId12" Type="http://schemas.microsoft.com/office/2007/relationships/diagramDrawing" Target="../diagrams/drawing29.xml" /><Relationship Id="rId13" Type="http://schemas.openxmlformats.org/officeDocument/2006/relationships/diagramData" Target="../diagrams/data29.xml" /><Relationship Id="rId14" Type="http://schemas.openxmlformats.org/officeDocument/2006/relationships/diagramLayout" Target="../diagrams/layout29.xml" /><Relationship Id="rId15" Type="http://schemas.openxmlformats.org/officeDocument/2006/relationships/diagramQuickStyle" Target="../diagrams/quickStyle29.xml" /><Relationship Id="rId16" Type="http://schemas.openxmlformats.org/officeDocument/2006/relationships/diagramColors" Target="../diagrams/colors29.xml" /><Relationship Id="rId17" Type="http://schemas.openxmlformats.org/officeDocument/2006/relationships/image" Target="../media/image3.jpeg" /><Relationship Id="rId2" Type="http://schemas.microsoft.com/office/2007/relationships/diagramDrawing" Target="../diagrams/drawing27.xml" /><Relationship Id="rId3" Type="http://schemas.openxmlformats.org/officeDocument/2006/relationships/diagramData" Target="../diagrams/data27.xml" /><Relationship Id="rId4" Type="http://schemas.openxmlformats.org/officeDocument/2006/relationships/diagramLayout" Target="../diagrams/layout27.xml" /><Relationship Id="rId5" Type="http://schemas.openxmlformats.org/officeDocument/2006/relationships/diagramQuickStyle" Target="../diagrams/quickStyle27.xml" /><Relationship Id="rId6" Type="http://schemas.openxmlformats.org/officeDocument/2006/relationships/diagramColors" Target="../diagrams/colors27.xml" /><Relationship Id="rId7" Type="http://schemas.microsoft.com/office/2007/relationships/diagramDrawing" Target="../diagrams/drawing28.xml" /><Relationship Id="rId8" Type="http://schemas.openxmlformats.org/officeDocument/2006/relationships/diagramData" Target="../diagrams/data28.xml" /><Relationship Id="rId9" Type="http://schemas.openxmlformats.org/officeDocument/2006/relationships/diagramLayout" Target="../diagrams/layout28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microsoft.com/office/2007/relationships/diagramDrawing" Target="../diagrams/drawing4.xml" /><Relationship Id="rId4" Type="http://schemas.openxmlformats.org/officeDocument/2006/relationships/diagramData" Target="../diagrams/data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diagramColors" Target="../diagrams/colors4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5.jpeg" /><Relationship Id="rId3" Type="http://schemas.openxmlformats.org/officeDocument/2006/relationships/image" Target="../media/image3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6.jpeg" /><Relationship Id="rId3" Type="http://schemas.openxmlformats.org/officeDocument/2006/relationships/image" Target="../media/image3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67.jpeg" /><Relationship Id="rId4" Type="http://schemas.openxmlformats.org/officeDocument/2006/relationships/image" Target="../media/image68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QuickStyle" Target="../diagrams/quickStyle31.xml" /><Relationship Id="rId11" Type="http://schemas.openxmlformats.org/officeDocument/2006/relationships/diagramColors" Target="../diagrams/colors31.xml" /><Relationship Id="rId12" Type="http://schemas.openxmlformats.org/officeDocument/2006/relationships/image" Target="../media/image3.jpeg" /><Relationship Id="rId13" Type="http://schemas.openxmlformats.org/officeDocument/2006/relationships/image" Target="../media/image69.jpeg" /><Relationship Id="rId14" Type="http://schemas.openxmlformats.org/officeDocument/2006/relationships/image" Target="../media/image70.jpeg" /><Relationship Id="rId15" Type="http://schemas.openxmlformats.org/officeDocument/2006/relationships/image" Target="../media/image71.jpeg" /><Relationship Id="rId2" Type="http://schemas.microsoft.com/office/2007/relationships/diagramDrawing" Target="../diagrams/drawing30.xml" /><Relationship Id="rId3" Type="http://schemas.openxmlformats.org/officeDocument/2006/relationships/diagramData" Target="../diagrams/data30.xml" /><Relationship Id="rId4" Type="http://schemas.openxmlformats.org/officeDocument/2006/relationships/diagramLayout" Target="../diagrams/layout30.xml" /><Relationship Id="rId5" Type="http://schemas.openxmlformats.org/officeDocument/2006/relationships/diagramQuickStyle" Target="../diagrams/quickStyle30.xml" /><Relationship Id="rId6" Type="http://schemas.openxmlformats.org/officeDocument/2006/relationships/diagramColors" Target="../diagrams/colors30.xml" /><Relationship Id="rId7" Type="http://schemas.microsoft.com/office/2007/relationships/diagramDrawing" Target="../diagrams/drawing31.xml" /><Relationship Id="rId8" Type="http://schemas.openxmlformats.org/officeDocument/2006/relationships/diagramData" Target="../diagrams/data31.xml" /><Relationship Id="rId9" Type="http://schemas.openxmlformats.org/officeDocument/2006/relationships/diagramLayout" Target="../diagrams/layout31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72.jpeg" /><Relationship Id="rId4" Type="http://schemas.openxmlformats.org/officeDocument/2006/relationships/image" Target="../media/image73.jpeg" /><Relationship Id="rId5" Type="http://schemas.openxmlformats.org/officeDocument/2006/relationships/image" Target="../media/image74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75.jpeg" /><Relationship Id="rId4" Type="http://schemas.openxmlformats.org/officeDocument/2006/relationships/image" Target="../media/image76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77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8.jpeg" /><Relationship Id="rId3" Type="http://schemas.openxmlformats.org/officeDocument/2006/relationships/image" Target="../media/image3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9.jpeg" /><Relationship Id="rId3" Type="http://schemas.openxmlformats.org/officeDocument/2006/relationships/image" Target="../media/image80.jpeg" /><Relationship Id="rId4" Type="http://schemas.openxmlformats.org/officeDocument/2006/relationships/image" Target="../media/image81.jpeg" /><Relationship Id="rId5" Type="http://schemas.openxmlformats.org/officeDocument/2006/relationships/image" Target="../media/image82.jpeg" /><Relationship Id="rId6" Type="http://schemas.openxmlformats.org/officeDocument/2006/relationships/image" Target="../media/image3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83.jpeg" /><Relationship Id="rId4" Type="http://schemas.openxmlformats.org/officeDocument/2006/relationships/image" Target="../media/image8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85.jpeg" /><Relationship Id="rId4" Type="http://schemas.microsoft.com/office/2007/relationships/diagramDrawing" Target="../diagrams/drawing32.xml" /><Relationship Id="rId5" Type="http://schemas.openxmlformats.org/officeDocument/2006/relationships/diagramData" Target="../diagrams/data32.xml" /><Relationship Id="rId6" Type="http://schemas.openxmlformats.org/officeDocument/2006/relationships/diagramLayout" Target="../diagrams/layout32.xml" /><Relationship Id="rId7" Type="http://schemas.openxmlformats.org/officeDocument/2006/relationships/diagramQuickStyle" Target="../diagrams/quickStyle32.xml" /><Relationship Id="rId8" Type="http://schemas.openxmlformats.org/officeDocument/2006/relationships/diagramColors" Target="../diagrams/colors32.xml" /><Relationship Id="rId9" Type="http://schemas.openxmlformats.org/officeDocument/2006/relationships/image" Target="../media/image86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7.jpeg" /><Relationship Id="rId3" Type="http://schemas.openxmlformats.org/officeDocument/2006/relationships/image" Target="../media/image3.jpeg" /><Relationship Id="rId4" Type="http://schemas.openxmlformats.org/officeDocument/2006/relationships/image" Target="../media/image88.jpe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microsoft.com/office/2007/relationships/diagramDrawing" Target="../diagrams/drawing34.xml" /><Relationship Id="rId11" Type="http://schemas.openxmlformats.org/officeDocument/2006/relationships/diagramData" Target="../diagrams/data34.xml" /><Relationship Id="rId12" Type="http://schemas.openxmlformats.org/officeDocument/2006/relationships/diagramLayout" Target="../diagrams/layout34.xml" /><Relationship Id="rId13" Type="http://schemas.openxmlformats.org/officeDocument/2006/relationships/diagramQuickStyle" Target="../diagrams/quickStyle34.xml" /><Relationship Id="rId14" Type="http://schemas.openxmlformats.org/officeDocument/2006/relationships/diagramColors" Target="../diagrams/colors34.xml" /><Relationship Id="rId2" Type="http://schemas.openxmlformats.org/officeDocument/2006/relationships/image" Target="../media/image89.jpeg" /><Relationship Id="rId3" Type="http://schemas.openxmlformats.org/officeDocument/2006/relationships/image" Target="../media/image90.jpeg" /><Relationship Id="rId4" Type="http://schemas.openxmlformats.org/officeDocument/2006/relationships/image" Target="../media/image3.jpeg" /><Relationship Id="rId5" Type="http://schemas.microsoft.com/office/2007/relationships/diagramDrawing" Target="../diagrams/drawing33.xml" /><Relationship Id="rId6" Type="http://schemas.openxmlformats.org/officeDocument/2006/relationships/diagramData" Target="../diagrams/data33.xml" /><Relationship Id="rId7" Type="http://schemas.openxmlformats.org/officeDocument/2006/relationships/diagramLayout" Target="../diagrams/layout33.xml" /><Relationship Id="rId8" Type="http://schemas.openxmlformats.org/officeDocument/2006/relationships/diagramQuickStyle" Target="../diagrams/quickStyle33.xml" /><Relationship Id="rId9" Type="http://schemas.openxmlformats.org/officeDocument/2006/relationships/diagramColors" Target="../diagrams/colors33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91.jpeg" /><Relationship Id="rId4" Type="http://schemas.openxmlformats.org/officeDocument/2006/relationships/image" Target="../media/image92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3.jpeg" /><Relationship Id="rId3" Type="http://schemas.microsoft.com/office/2007/relationships/diagramDrawing" Target="../diagrams/drawing35.xml" /><Relationship Id="rId4" Type="http://schemas.openxmlformats.org/officeDocument/2006/relationships/diagramData" Target="../diagrams/data35.xml" /><Relationship Id="rId5" Type="http://schemas.openxmlformats.org/officeDocument/2006/relationships/diagramLayout" Target="../diagrams/layout35.xml" /><Relationship Id="rId6" Type="http://schemas.openxmlformats.org/officeDocument/2006/relationships/diagramQuickStyle" Target="../diagrams/quickStyle35.xml" /><Relationship Id="rId7" Type="http://schemas.openxmlformats.org/officeDocument/2006/relationships/diagramColors" Target="../diagrams/colors35.xml" /><Relationship Id="rId8" Type="http://schemas.openxmlformats.org/officeDocument/2006/relationships/image" Target="../media/image3.jpeg" /><Relationship Id="rId9" Type="http://schemas.openxmlformats.org/officeDocument/2006/relationships/image" Target="../media/image94.jpe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95.jpeg" /><Relationship Id="rId4" Type="http://schemas.openxmlformats.org/officeDocument/2006/relationships/image" Target="../media/image96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18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19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microsoft.com/office/2007/relationships/diagramDrawing" Target="../diagrams/drawing36.xml" /><Relationship Id="rId4" Type="http://schemas.openxmlformats.org/officeDocument/2006/relationships/diagramData" Target="../diagrams/data36.xml" /><Relationship Id="rId5" Type="http://schemas.openxmlformats.org/officeDocument/2006/relationships/diagramLayout" Target="../diagrams/layout36.xml" /><Relationship Id="rId6" Type="http://schemas.openxmlformats.org/officeDocument/2006/relationships/diagramQuickStyle" Target="../diagrams/quickStyle36.xml" /><Relationship Id="rId7" Type="http://schemas.openxmlformats.org/officeDocument/2006/relationships/diagramColors" Target="../diagrams/colors36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7.jpeg" /><Relationship Id="rId3" Type="http://schemas.openxmlformats.org/officeDocument/2006/relationships/image" Target="../media/image3.jpeg" /><Relationship Id="rId4" Type="http://schemas.microsoft.com/office/2007/relationships/diagramDrawing" Target="../diagrams/drawing37.xml" /><Relationship Id="rId5" Type="http://schemas.openxmlformats.org/officeDocument/2006/relationships/diagramData" Target="../diagrams/data37.xml" /><Relationship Id="rId6" Type="http://schemas.openxmlformats.org/officeDocument/2006/relationships/diagramLayout" Target="../diagrams/layout37.xml" /><Relationship Id="rId7" Type="http://schemas.openxmlformats.org/officeDocument/2006/relationships/diagramQuickStyle" Target="../diagrams/quickStyle37.xml" /><Relationship Id="rId8" Type="http://schemas.openxmlformats.org/officeDocument/2006/relationships/diagramColors" Target="../diagrams/colors37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20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8.jpeg" /><Relationship Id="rId4" Type="http://schemas.openxmlformats.org/officeDocument/2006/relationships/image" Target="../media/image99.jpeg" /><Relationship Id="rId5" Type="http://schemas.openxmlformats.org/officeDocument/2006/relationships/image" Target="../media/image100.jpe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chart" Target="../charts/chart2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101.jpeg" /><Relationship Id="rId4" Type="http://schemas.openxmlformats.org/officeDocument/2006/relationships/image" Target="../media/image102.jpe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103.jpeg" /><Relationship Id="rId4" Type="http://schemas.openxmlformats.org/officeDocument/2006/relationships/image" Target="../media/image104.jpe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1556792"/>
            <a:ext cx="3528392" cy="4727438"/>
          </a:xfrm>
          <a:prstGeom prst="rect">
            <a:avLst/>
          </a:prstGeom>
          <a:noFill/>
          <a:ln w="9525">
            <a:noFill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514597" cy="600364"/>
          </a:xfrm>
          <a:prstGeom prst="bevel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5288" y="3212976"/>
            <a:ext cx="640871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</a:t>
            </a:r>
            <a:endParaRPr lang="en-US" sz="3600" b="1" smtClean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3600" b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/>
            <a:r>
              <a:rPr lang="ru-RU" sz="3600" b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3600" b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год  и </a:t>
            </a:r>
            <a:endParaRPr lang="en-US" sz="3600" b="1" smtClean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период</a:t>
            </a:r>
          </a:p>
          <a:p>
            <a:pPr algn="ctr"/>
            <a:r>
              <a:rPr lang="ru-RU" sz="3600" b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 и 2024 годов</a:t>
            </a:r>
            <a:endParaRPr lang="ru-RU" sz="3600" b="1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980728"/>
            <a:ext cx="5868144" cy="58477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92696"/>
            <a:ext cx="685801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на 2022 год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14282" y="1988840"/>
            <a:ext cx="2413502" cy="720080"/>
          </a:xfrm>
          <a:prstGeom prst="foldedCorner">
            <a:avLst>
              <a:gd name="adj" fmla="val 1137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на доходы</a:t>
            </a:r>
          </a:p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342 237,0</a:t>
            </a:r>
          </a:p>
          <a:p>
            <a:endParaRPr lang="ru-RU" sz="13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1835696" y="2852936"/>
            <a:ext cx="2143140" cy="7143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на совокупный</a:t>
            </a:r>
          </a:p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доход  </a:t>
            </a:r>
          </a:p>
          <a:p>
            <a:pPr algn="ctr"/>
            <a:r>
              <a:rPr lang="ru-RU" sz="1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44 151,1</a:t>
            </a:r>
            <a:endParaRPr lang="ru-RU" sz="14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51520" y="3717032"/>
            <a:ext cx="2214578" cy="64807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/>
            <a:r>
              <a:rPr lang="ru-RU" sz="1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15 777,8</a:t>
            </a:r>
            <a:endParaRPr lang="ru-RU" sz="14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1907704" y="4437112"/>
            <a:ext cx="2076262" cy="43204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 algn="ctr"/>
            <a:r>
              <a:rPr lang="ru-RU" sz="1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39 471,5</a:t>
            </a:r>
            <a:endParaRPr lang="ru-RU" sz="14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23528" y="5013176"/>
            <a:ext cx="2160240" cy="57606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помощь </a:t>
            </a:r>
          </a:p>
          <a:p>
            <a:pPr algn="ctr"/>
            <a:r>
              <a:rPr lang="ru-RU" sz="13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областного бюджета</a:t>
            </a:r>
          </a:p>
          <a:p>
            <a:pPr algn="ctr"/>
            <a:r>
              <a:rPr lang="ru-RU" sz="1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4 074 510,0</a:t>
            </a:r>
            <a:endParaRPr lang="ru-RU" sz="14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907704" y="5661248"/>
            <a:ext cx="2073412" cy="500066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3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28 523,0</a:t>
            </a:r>
            <a:endParaRPr lang="ru-RU" sz="13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5214942" y="2000240"/>
            <a:ext cx="2071702" cy="49265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</a:p>
          <a:p>
            <a:pPr algn="ctr"/>
            <a:r>
              <a:rPr lang="ru-RU" sz="1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1 350 105,9</a:t>
            </a:r>
            <a:endParaRPr lang="ru-RU" sz="14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7215206" y="2570729"/>
            <a:ext cx="1714512" cy="421218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 </a:t>
            </a:r>
          </a:p>
          <a:p>
            <a:pPr algn="ctr"/>
            <a:r>
              <a:rPr lang="ru-RU" sz="1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1 624 389,6</a:t>
            </a:r>
            <a:endParaRPr lang="ru-RU" sz="14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6999467" y="3636479"/>
            <a:ext cx="1928826" cy="49265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Здравоохранение </a:t>
            </a:r>
          </a:p>
          <a:p>
            <a:pPr algn="ctr"/>
            <a:r>
              <a:rPr lang="ru-RU" sz="1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298 456,4</a:t>
            </a:r>
            <a:endParaRPr lang="ru-RU" sz="14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5174510" y="4217130"/>
            <a:ext cx="2143140" cy="64294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</a:p>
          <a:p>
            <a:pPr algn="ctr"/>
            <a:r>
              <a:rPr lang="ru-RU" sz="13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хозяйство</a:t>
            </a:r>
          </a:p>
          <a:p>
            <a:pPr algn="ctr"/>
            <a:r>
              <a:rPr lang="ru-RU" sz="13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942 842,0</a:t>
            </a:r>
            <a:endParaRPr lang="ru-RU" sz="13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7070905" y="4953786"/>
            <a:ext cx="1857388" cy="50405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  </a:t>
            </a:r>
          </a:p>
          <a:p>
            <a:pPr algn="ctr"/>
            <a:r>
              <a:rPr lang="ru-RU" sz="13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67 994,5</a:t>
            </a:r>
            <a:endParaRPr lang="ru-RU" sz="13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5202754" y="5553868"/>
            <a:ext cx="1785950" cy="448578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pPr algn="ctr"/>
            <a:r>
              <a:rPr lang="ru-RU" sz="13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12 338,7</a:t>
            </a:r>
            <a:endParaRPr lang="ru-RU" sz="13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6983768" y="6111090"/>
            <a:ext cx="1857388" cy="50006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расходы</a:t>
            </a:r>
          </a:p>
          <a:p>
            <a:pPr algn="ctr"/>
            <a:r>
              <a:rPr lang="ru-RU" sz="13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203 153,5</a:t>
            </a:r>
            <a:endParaRPr lang="ru-RU" sz="13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1643050"/>
            <a:ext cx="12144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40352" y="1628800"/>
            <a:ext cx="12144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1" y="126298"/>
            <a:ext cx="571504" cy="660403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357290" y="1285860"/>
            <a:ext cx="264320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4 577 052,7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14942" y="1285860"/>
            <a:ext cx="264320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4 593 313,1</a:t>
            </a:r>
          </a:p>
        </p:txBody>
      </p:sp>
      <p:sp>
        <p:nvSpPr>
          <p:cNvPr id="23" name="Загнутый угол 22"/>
          <p:cNvSpPr/>
          <p:nvPr/>
        </p:nvSpPr>
        <p:spPr>
          <a:xfrm>
            <a:off x="323528" y="6237312"/>
            <a:ext cx="2073412" cy="428058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доходы </a:t>
            </a:r>
          </a:p>
          <a:p>
            <a:pPr algn="ctr"/>
            <a:r>
              <a:rPr lang="ru-RU" sz="13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32 382,3</a:t>
            </a:r>
            <a:endParaRPr lang="ru-RU" sz="13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нутый угол 24"/>
          <p:cNvSpPr/>
          <p:nvPr/>
        </p:nvSpPr>
        <p:spPr>
          <a:xfrm>
            <a:off x="5214942" y="3053518"/>
            <a:ext cx="1857388" cy="51329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algn="ctr"/>
            <a:r>
              <a:rPr lang="ru-RU" sz="13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94 032,5</a:t>
            </a:r>
            <a:endParaRPr lang="ru-RU" sz="1300" b="1" u="sng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714356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доходов   бюджета</a:t>
            </a:r>
          </a:p>
          <a:p>
            <a:pPr algn="ctr"/>
            <a:r>
              <a:rPr lang="ru-RU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  <a:endParaRPr lang="ru-RU" sz="2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14488"/>
            <a:ext cx="15716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402"/>
            <a:ext cx="571504" cy="660403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/>
        </p:nvGraphicFramePr>
        <p:xfrm>
          <a:off x="500034" y="1785926"/>
          <a:ext cx="8001056" cy="491490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19405" y="548680"/>
            <a:ext cx="85388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Крупнейшие налогоплательщики Белокалитвинского района</a:t>
            </a:r>
            <a:endParaRPr lang="ru-RU" sz="3200" b="1" cap="none" spc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2564904"/>
            <a:ext cx="471490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ООО «Шахтоуправление Садкинское»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3356992"/>
            <a:ext cx="4714908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ООО «Алунекст»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4149080"/>
            <a:ext cx="4714908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ООО «БК-Алпроф»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4941168"/>
            <a:ext cx="4714908" cy="571504"/>
          </a:xfrm>
          <a:prstGeom prst="round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ЗАО «Феррум»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5733256"/>
            <a:ext cx="4714908" cy="571504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ООО «СБП-Регион»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1857364"/>
            <a:ext cx="4714908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АО «Алюминий металлург Русс»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Bud6\Рабочий стол\БЮДЖЕТ для граждан 2018\30645147.6ygcqxqf8b.W6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16" y="4857760"/>
            <a:ext cx="2285984" cy="148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Bud6\Рабочий стол\БЮДЖЕТ для граждан 2018\c2RlbGFub3VuYXMucnUvdXBsb2Fkcy85LzEvOTEyMTQwOTg0Njc3Ml9vcmlnLmpwZWc_X19pZD01MjU4OA==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16" y="3357562"/>
            <a:ext cx="228598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Bud6\Рабочий стол\БЮДЖЕТ для граждан 2018\IMG_2786-1024x68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857760"/>
            <a:ext cx="219918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Bud6\Рабочий стол\БЮДЖЕТ для граждан 2018\DSC08016_m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3284984"/>
            <a:ext cx="2143107" cy="171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Bud6\Рабочий стол\БЮДЖЕТ для граждан 2018\img_0898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785926"/>
            <a:ext cx="2143108" cy="157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Documents and Settings\Bud6\Рабочий стол\БЮДЖЕТ для граждан 2018\3528_600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858016" y="1785926"/>
            <a:ext cx="228598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38465"/>
            <a:ext cx="571504" cy="66040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D:\Disc_D\мои документы\КАРТИНКА БЮДЖЕТ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1357299"/>
            <a:ext cx="8643997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878497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Собственные доходы  бюджета</a:t>
            </a:r>
          </a:p>
          <a:p>
            <a:pPr algn="ctr"/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района, млн. рублей</a:t>
            </a:r>
            <a:endParaRPr lang="ru-RU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45" y="146470"/>
            <a:ext cx="571504" cy="660403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571472" y="785794"/>
          <a:ext cx="8358246" cy="571504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402"/>
            <a:ext cx="571504" cy="660403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179512" y="692696"/>
          <a:ext cx="8784976" cy="604867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6632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Белокалитвинского района</a:t>
            </a:r>
          </a:p>
          <a:p>
            <a:pPr algn="ctr">
              <a:defRPr sz="2400" b="1" i="0" u="none" strike="noStrike" kern="1200" baseline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2022 году млн. рублей</a:t>
            </a:r>
            <a:endParaRPr lang="ru-RU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402"/>
            <a:ext cx="571504" cy="660403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06336388"/>
              </p:ext>
            </p:extLst>
          </p:nvPr>
        </p:nvGraphicFramePr>
        <p:xfrm>
          <a:off x="179512" y="1071546"/>
          <a:ext cx="8784976" cy="552580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8" y="1714488"/>
            <a:ext cx="171451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8429684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поступлений налога на совокупный доход в бюджет Белокалитвинского района</a:t>
            </a:r>
            <a:endParaRPr lang="ru-RU" sz="28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0037"/>
            <a:ext cx="571504" cy="660403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357158" y="714356"/>
          <a:ext cx="8358246" cy="578647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D:\Disc_D\мои документы\акцизы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1" y="1857365"/>
            <a:ext cx="8501121" cy="4786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642918"/>
            <a:ext cx="842968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поступлений в бюджет </a:t>
            </a:r>
          </a:p>
          <a:p>
            <a:pPr algn="ctr"/>
            <a:r>
              <a:rPr lang="ru-RU" sz="2400" b="1" cap="none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по подакцизным товарам </a:t>
            </a:r>
          </a:p>
          <a:p>
            <a:pPr algn="ctr"/>
            <a:r>
              <a:rPr lang="ru-RU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(акцизы на нефтепродукты, тыс. рублей)</a:t>
            </a:r>
            <a:endParaRPr lang="ru-RU" sz="2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98402"/>
            <a:ext cx="571504" cy="660403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/>
        </p:nvGraphicFramePr>
        <p:xfrm>
          <a:off x="0" y="1714464"/>
          <a:ext cx="9144000" cy="514353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D:\Disc_D\мои документы\ТРАНСПОРТ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1" y="1857365"/>
            <a:ext cx="8643998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642918"/>
            <a:ext cx="842968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поступлений в бюджет</a:t>
            </a:r>
          </a:p>
          <a:p>
            <a:pPr algn="ctr"/>
            <a:r>
              <a:rPr lang="ru-RU" sz="2400" b="1" cap="none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/>
            <a:r>
              <a:rPr lang="ru-RU" sz="2400" b="1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траспортного</a:t>
            </a:r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налога , тыс. рублей</a:t>
            </a:r>
            <a:endParaRPr lang="ru-RU" sz="2400" b="1" cap="none" spc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402"/>
            <a:ext cx="571504" cy="660403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251520" y="714356"/>
          <a:ext cx="8712968" cy="592935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B245B640-A8DD-487C-8C6F-D245E23E5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374" y="2289647"/>
            <a:ext cx="2017746" cy="2483503"/>
          </a:xfrm>
          <a:prstGeom prst="rect">
            <a:avLst/>
          </a:prstGeom>
        </p:spPr>
      </p:pic>
      <p:graphicFrame>
        <p:nvGraphicFramePr>
          <p:cNvPr id="77" name="Диаграмма 76"/>
          <p:cNvGraphicFramePr/>
          <p:nvPr/>
        </p:nvGraphicFramePr>
        <p:xfrm>
          <a:off x="2234243" y="1988840"/>
          <a:ext cx="4684144" cy="312276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F8A72EA-95D7-4E51-90F9-09CAB3D44E5E}"/>
              </a:ext>
            </a:extLst>
          </p:cNvPr>
          <p:cNvSpPr/>
          <p:nvPr/>
        </p:nvSpPr>
        <p:spPr>
          <a:xfrm>
            <a:off x="112144" y="836712"/>
            <a:ext cx="9031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ru-RU" sz="2000" b="1" spc="10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БЕЗВОЗМЕЗДНЫХ ПОСТУПЛЕНИЙ</a:t>
            </a:r>
          </a:p>
          <a:p>
            <a:pPr algn="ctr" defTabSz="457189">
              <a:defRPr/>
            </a:pPr>
            <a:r>
              <a:rPr lang="ru-RU" sz="2000" b="1" spc="10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БЮДЖЕТА РАЙОНА В 2022 ГОДУ</a:t>
            </a:r>
            <a:endParaRPr lang="ru-RU" sz="2000" b="1" spc="10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D6BF794F-2937-4FBF-ADF1-2412B12AB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53" y="1398442"/>
            <a:ext cx="8428007" cy="111183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CD150EA7-017F-482C-B538-B38157382B98}"/>
              </a:ext>
            </a:extLst>
          </p:cNvPr>
          <p:cNvSpPr/>
          <p:nvPr/>
        </p:nvSpPr>
        <p:spPr>
          <a:xfrm>
            <a:off x="3813666" y="2756926"/>
            <a:ext cx="16944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133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4 074,5</a:t>
            </a:r>
          </a:p>
          <a:p>
            <a:pPr algn="ctr"/>
            <a:r>
              <a:rPr lang="ru-RU" sz="2000" b="1" spc="133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РУБЛЕЙ</a:t>
            </a:r>
            <a:endParaRPr lang="ru-RU" sz="2000" b="1" spc="133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48"/>
          <p:cNvGrpSpPr/>
          <p:nvPr/>
        </p:nvGrpSpPr>
        <p:grpSpPr>
          <a:xfrm>
            <a:off x="138023" y="1988842"/>
            <a:ext cx="3209026" cy="892132"/>
            <a:chOff x="414069" y="1578635"/>
            <a:chExt cx="3209026" cy="892131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BE93B1A4-51FA-4D89-8A17-A22E7530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340" y="2335674"/>
              <a:ext cx="2950722" cy="135092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25EF7BCB-25F5-47CC-A1E2-7162B107FA4B}"/>
                </a:ext>
              </a:extLst>
            </p:cNvPr>
            <p:cNvSpPr/>
            <p:nvPr/>
          </p:nvSpPr>
          <p:spPr>
            <a:xfrm>
              <a:off x="414069" y="1962676"/>
              <a:ext cx="29329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133" smtClean="0">
                  <a:solidFill>
                    <a:srgbClr val="0000FF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Субвенции</a:t>
              </a:r>
              <a:endParaRPr lang="ru-RU" sz="2000" spc="133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442E11D-C39C-4936-BA13-2556A5184307}"/>
                </a:ext>
              </a:extLst>
            </p:cNvPr>
            <p:cNvSpPr/>
            <p:nvPr/>
          </p:nvSpPr>
          <p:spPr>
            <a:xfrm>
              <a:off x="423627" y="1578635"/>
              <a:ext cx="31994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spc="133" smtClean="0">
                  <a:solidFill>
                    <a:prstClr val="black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2 209,8 </a:t>
              </a:r>
              <a:r>
                <a:rPr lang="ru-RU" sz="1600" b="1" spc="133" smtClean="0">
                  <a:solidFill>
                    <a:prstClr val="black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млн. рублей</a:t>
              </a:r>
              <a:endParaRPr lang="ru-RU" sz="2000" b="1" spc="133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/>
          <p:nvPr/>
        </p:nvCxnSpPr>
        <p:spPr>
          <a:xfrm flipV="1">
            <a:off x="1907704" y="2468893"/>
            <a:ext cx="2072898" cy="240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4C22AFC9-23B1-46AE-80BC-A7B72E904AC7}"/>
              </a:ext>
            </a:extLst>
          </p:cNvPr>
          <p:cNvSpPr/>
          <p:nvPr/>
        </p:nvSpPr>
        <p:spPr>
          <a:xfrm>
            <a:off x="3899000" y="2400000"/>
            <a:ext cx="108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68"/>
          <p:cNvGrpSpPr/>
          <p:nvPr/>
        </p:nvGrpSpPr>
        <p:grpSpPr>
          <a:xfrm>
            <a:off x="6084168" y="3429000"/>
            <a:ext cx="3476446" cy="2056294"/>
            <a:chOff x="437567" y="2067010"/>
            <a:chExt cx="3319705" cy="2056294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BE93B1A4-51FA-4D89-8A17-A22E7530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7509" y="2458454"/>
              <a:ext cx="2718368" cy="124454"/>
            </a:xfrm>
            <a:prstGeom prst="rect">
              <a:avLst/>
            </a:prstGeom>
          </p:spPr>
        </p:pic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25EF7BCB-25F5-47CC-A1E2-7162B107FA4B}"/>
                </a:ext>
              </a:extLst>
            </p:cNvPr>
            <p:cNvSpPr/>
            <p:nvPr/>
          </p:nvSpPr>
          <p:spPr>
            <a:xfrm>
              <a:off x="437567" y="2067010"/>
              <a:ext cx="33197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spc="133" smtClean="0">
                  <a:solidFill>
                    <a:srgbClr val="0000FF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Субсидии</a:t>
              </a:r>
              <a:endParaRPr lang="ru-RU" sz="2000" spc="133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6442E11D-C39C-4936-BA13-2556A5184307}"/>
                </a:ext>
              </a:extLst>
            </p:cNvPr>
            <p:cNvSpPr/>
            <p:nvPr/>
          </p:nvSpPr>
          <p:spPr>
            <a:xfrm>
              <a:off x="575090" y="3723194"/>
              <a:ext cx="29572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spc="133" smtClean="0">
                  <a:solidFill>
                    <a:prstClr val="black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354,0 </a:t>
              </a:r>
              <a:r>
                <a:rPr lang="ru-RU" sz="1600" b="1" spc="133" smtClean="0">
                  <a:solidFill>
                    <a:prstClr val="black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млн. рублей</a:t>
              </a:r>
              <a:endParaRPr lang="ru-RU" sz="2000" b="1" spc="133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/>
          <p:nvPr/>
        </p:nvCxnSpPr>
        <p:spPr>
          <a:xfrm flipH="1" flipV="1">
            <a:off x="5796136" y="4077072"/>
            <a:ext cx="1584178" cy="240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4C22AFC9-23B1-46AE-80BC-A7B72E904AC7}"/>
              </a:ext>
            </a:extLst>
          </p:cNvPr>
          <p:cNvSpPr/>
          <p:nvPr/>
        </p:nvSpPr>
        <p:spPr>
          <a:xfrm flipH="1">
            <a:off x="5724128" y="4005064"/>
            <a:ext cx="143816" cy="1440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/>
          <p:nvPr/>
        </p:nvCxnSpPr>
        <p:spPr>
          <a:xfrm flipH="1" flipV="1">
            <a:off x="5076056" y="4677139"/>
            <a:ext cx="14019" cy="384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4C22AFC9-23B1-46AE-80BC-A7B72E904AC7}"/>
              </a:ext>
            </a:extLst>
          </p:cNvPr>
          <p:cNvSpPr/>
          <p:nvPr/>
        </p:nvSpPr>
        <p:spPr>
          <a:xfrm>
            <a:off x="5004048" y="4653136"/>
            <a:ext cx="125952" cy="988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39"/>
          <p:cNvGrpSpPr/>
          <p:nvPr/>
        </p:nvGrpSpPr>
        <p:grpSpPr>
          <a:xfrm>
            <a:off x="5076056" y="2948946"/>
            <a:ext cx="4067944" cy="2968396"/>
            <a:chOff x="4653361" y="3427261"/>
            <a:chExt cx="4067944" cy="2968397"/>
          </a:xfrm>
        </p:grpSpPr>
        <p:grpSp>
          <p:nvGrpSpPr>
            <p:cNvPr id="5" name="Группа 80"/>
            <p:cNvGrpSpPr/>
            <p:nvPr/>
          </p:nvGrpSpPr>
          <p:grpSpPr>
            <a:xfrm>
              <a:off x="5661473" y="3427261"/>
              <a:ext cx="3059832" cy="2968397"/>
              <a:chOff x="399491" y="68710"/>
              <a:chExt cx="3059832" cy="2968397"/>
            </a:xfrm>
          </p:grpSpPr>
          <p:pic>
            <p:nvPicPr>
              <p:cNvPr id="82" name="Рисунок 81">
                <a:extLst>
                  <a:ext uri="{FF2B5EF4-FFF2-40B4-BE49-F238E27FC236}">
                    <a16:creationId xmlns:a16="http://schemas.microsoft.com/office/drawing/2014/main" xmlns="" id="{BE93B1A4-51FA-4D89-8A17-A22E75300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52220" y="1951428"/>
                <a:ext cx="2794959" cy="133289"/>
              </a:xfrm>
              <a:prstGeom prst="rect">
                <a:avLst/>
              </a:prstGeom>
            </p:spPr>
          </p:pic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xmlns="" id="{25EF7BCB-25F5-47CC-A1E2-7162B107FA4B}"/>
                  </a:ext>
                </a:extLst>
              </p:cNvPr>
              <p:cNvSpPr/>
              <p:nvPr/>
            </p:nvSpPr>
            <p:spPr>
              <a:xfrm>
                <a:off x="500462" y="2636997"/>
                <a:ext cx="29588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spc="133" smtClean="0">
                    <a:solidFill>
                      <a:srgbClr val="0000FF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Иные МБТ</a:t>
                </a:r>
                <a:endParaRPr lang="ru-RU" sz="2000" spc="133">
                  <a:solidFill>
                    <a:srgbClr val="0000FF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xmlns="" id="{6442E11D-C39C-4936-BA13-2556A5184307}"/>
                  </a:ext>
                </a:extLst>
              </p:cNvPr>
              <p:cNvSpPr/>
              <p:nvPr/>
            </p:nvSpPr>
            <p:spPr>
              <a:xfrm>
                <a:off x="399491" y="68710"/>
                <a:ext cx="30011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spc="133" smtClean="0">
                    <a:solidFill>
                      <a:prstClr val="black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1 168,1 </a:t>
                </a:r>
                <a:r>
                  <a:rPr lang="ru-RU" sz="1600" b="1" spc="133" smtClean="0">
                    <a:solidFill>
                      <a:prstClr val="black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млн. рублей</a:t>
                </a:r>
                <a:endParaRPr lang="ru-RU" sz="2000" b="1" spc="133">
                  <a:solidFill>
                    <a:prstClr val="black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/>
            <p:nvPr/>
          </p:nvCxnSpPr>
          <p:spPr>
            <a:xfrm flipH="1" flipV="1">
              <a:off x="4653361" y="5538158"/>
              <a:ext cx="2340000" cy="86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xmlns="" id="{B6F7C5D5-0F4A-47B3-A469-FA3AD225DED5}"/>
                </a:ext>
              </a:extLst>
            </p:cNvPr>
            <p:cNvCxnSpPr/>
            <p:nvPr/>
          </p:nvCxnSpPr>
          <p:spPr>
            <a:xfrm flipV="1">
              <a:off x="7029625" y="5563500"/>
              <a:ext cx="2205" cy="2182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07"/>
          <p:cNvGrpSpPr/>
          <p:nvPr/>
        </p:nvGrpSpPr>
        <p:grpSpPr>
          <a:xfrm>
            <a:off x="175405" y="4005064"/>
            <a:ext cx="3071004" cy="871485"/>
            <a:chOff x="405442" y="1573402"/>
            <a:chExt cx="3071004" cy="871485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BE93B1A4-51FA-4D89-8A17-A22E7530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210" y="2330859"/>
              <a:ext cx="2490644" cy="114028"/>
            </a:xfrm>
            <a:prstGeom prst="rect">
              <a:avLst/>
            </a:prstGeom>
          </p:spPr>
        </p:pic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xmlns="" id="{25EF7BCB-25F5-47CC-A1E2-7162B107FA4B}"/>
                </a:ext>
              </a:extLst>
            </p:cNvPr>
            <p:cNvSpPr/>
            <p:nvPr/>
          </p:nvSpPr>
          <p:spPr>
            <a:xfrm>
              <a:off x="405442" y="1958627"/>
              <a:ext cx="25160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spc="133" smtClean="0">
                  <a:solidFill>
                    <a:srgbClr val="0000FF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Дотация</a:t>
              </a:r>
              <a:endParaRPr lang="ru-RU" sz="2000" spc="133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xmlns="" id="{6442E11D-C39C-4936-BA13-2556A5184307}"/>
                </a:ext>
              </a:extLst>
            </p:cNvPr>
            <p:cNvSpPr/>
            <p:nvPr/>
          </p:nvSpPr>
          <p:spPr>
            <a:xfrm>
              <a:off x="406374" y="1573402"/>
              <a:ext cx="3070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spc="133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342,6 </a:t>
              </a:r>
              <a:r>
                <a:rPr lang="ru-RU" sz="1600" b="1" spc="133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 рублей</a:t>
              </a:r>
              <a:endParaRPr lang="ru-RU" sz="2000" b="1" spc="133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/>
          <p:nvPr/>
        </p:nvCxnSpPr>
        <p:spPr>
          <a:xfrm flipH="1">
            <a:off x="1483744" y="5013176"/>
            <a:ext cx="2872232" cy="2079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/>
          <p:nvPr/>
        </p:nvCxnSpPr>
        <p:spPr>
          <a:xfrm flipV="1">
            <a:off x="1492372" y="4783803"/>
            <a:ext cx="1" cy="25016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/>
          <p:nvPr/>
        </p:nvCxnSpPr>
        <p:spPr>
          <a:xfrm flipV="1">
            <a:off x="1907704" y="2276872"/>
            <a:ext cx="1" cy="21602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/>
          <p:nvPr/>
        </p:nvCxnSpPr>
        <p:spPr>
          <a:xfrm flipV="1">
            <a:off x="7418719" y="3826269"/>
            <a:ext cx="1" cy="26741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B6F7C5D5-0F4A-47B3-A469-FA3AD225DED5}"/>
              </a:ext>
            </a:extLst>
          </p:cNvPr>
          <p:cNvCxnSpPr/>
          <p:nvPr/>
        </p:nvCxnSpPr>
        <p:spPr>
          <a:xfrm flipH="1" flipV="1">
            <a:off x="4355976" y="4869160"/>
            <a:ext cx="668" cy="15213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102">
            <a:extLst>
              <a:ext uri="{FF2B5EF4-FFF2-40B4-BE49-F238E27FC236}">
                <a16:creationId xmlns:a16="http://schemas.microsoft.com/office/drawing/2014/main" xmlns="" id="{4C22AFC9-23B1-46AE-80BC-A7B72E904AC7}"/>
              </a:ext>
            </a:extLst>
          </p:cNvPr>
          <p:cNvSpPr/>
          <p:nvPr/>
        </p:nvSpPr>
        <p:spPr>
          <a:xfrm>
            <a:off x="4283968" y="4725144"/>
            <a:ext cx="72000" cy="9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 descr="33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18" y="114334"/>
            <a:ext cx="556393" cy="64294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09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2204864"/>
            <a:ext cx="8748464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</a:t>
            </a:r>
          </a:p>
          <a:p>
            <a:pPr algn="ctr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проекта бюджета </a:t>
            </a:r>
          </a:p>
          <a:p>
            <a:pPr algn="ctr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</a:t>
            </a:r>
          </a:p>
          <a:p>
            <a:pPr algn="ctr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год и на </a:t>
            </a:r>
          </a:p>
          <a:p>
            <a:pPr algn="ctr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</a:t>
            </a:r>
          </a:p>
          <a:p>
            <a:pPr algn="ctr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2023 и 2024 годов</a:t>
            </a:r>
            <a:endParaRPr lang="ru-RU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7936"/>
            <a:ext cx="571504" cy="660403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550366742"/>
              </p:ext>
            </p:extLst>
          </p:nvPr>
        </p:nvGraphicFramePr>
        <p:xfrm>
          <a:off x="0" y="764704"/>
          <a:ext cx="9144000" cy="597666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2143140" cy="500066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аппарата управления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357430"/>
            <a:ext cx="2143140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714488"/>
            <a:ext cx="214314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муниципальных учреждений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00298" y="3643314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571876"/>
            <a:ext cx="221457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инвестиции в муниципальную собственность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4612" y="1142984"/>
            <a:ext cx="4714908" cy="500066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органов местного самоуправления</a:t>
            </a:r>
          </a:p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259 работников органов местного самоуправления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86710" y="1142984"/>
            <a:ext cx="1143008" cy="500066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147 158,6</a:t>
            </a:r>
            <a:endParaRPr lang="ru-RU" sz="14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71800" y="1700808"/>
            <a:ext cx="464347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109 муниципальный учреждений </a:t>
            </a:r>
            <a:endParaRPr lang="ru-RU" sz="14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86710" y="1714488"/>
            <a:ext cx="1143008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2 261 965,0</a:t>
            </a:r>
            <a:endParaRPr lang="ru-RU" sz="14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2357430"/>
            <a:ext cx="4643470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Ветераны труда, труженики тыла, граждане, пострадавшие от политических репрессий, малоимущие семьи и одиноко проживающие граждане, многодетные семьи, дети сироты и дети, оставшиеся без попечения родителей, молодые семьи, граждане, работающие и проживающие в сельской местности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86710" y="2357430"/>
            <a:ext cx="1143008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1 045 243,8</a:t>
            </a:r>
            <a:endParaRPr lang="ru-RU" sz="14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57488" y="3571876"/>
            <a:ext cx="457203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</a:t>
            </a:r>
          </a:p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786710" y="3571876"/>
            <a:ext cx="114300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80 076,0</a:t>
            </a:r>
            <a:endParaRPr lang="ru-RU" sz="14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282" y="4214818"/>
            <a:ext cx="721523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юридическим лицам (за исключением муниципальных учреждений), индивидуальным  предпринимателям, физическим лицам)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786710" y="4214818"/>
            <a:ext cx="114300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27 841,8</a:t>
            </a:r>
            <a:endParaRPr lang="ru-RU" sz="14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7500958" y="12144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428860" y="12144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428860" y="17859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500958" y="17859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428860" y="264318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500958" y="2786058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7500958" y="3643314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7500958" y="428625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4282" y="6357958"/>
            <a:ext cx="7215238" cy="35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расходные обязательства</a:t>
            </a:r>
            <a:endParaRPr lang="ru-RU" sz="1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4282" y="4714884"/>
            <a:ext cx="2214578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786710" y="6357958"/>
            <a:ext cx="1143008" cy="35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76 183,7</a:t>
            </a:r>
            <a:endParaRPr lang="ru-RU" sz="12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86050" y="4714884"/>
            <a:ext cx="4643470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</a:t>
            </a:r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786710" y="4714884"/>
            <a:ext cx="1143008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67 994,5</a:t>
            </a:r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36598" y="5214950"/>
            <a:ext cx="7215238" cy="571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 на исполнение своих полномочий</a:t>
            </a:r>
            <a:endParaRPr lang="ru-RU" sz="1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282" y="5857892"/>
            <a:ext cx="7215238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Резервный фонд Администрации Белокалитвинского района</a:t>
            </a:r>
            <a:endParaRPr lang="ru-RU" sz="1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86710" y="5857892"/>
            <a:ext cx="1143008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6 000,0</a:t>
            </a:r>
            <a:endParaRPr lang="ru-RU" sz="1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786710" y="5214950"/>
            <a:ext cx="1143008" cy="50006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880 849,7</a:t>
            </a:r>
            <a:endParaRPr lang="ru-RU" sz="1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2500298" y="47863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7500958" y="47863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7500958" y="53578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7500958" y="5929330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7500958" y="6357958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8" y="114334"/>
            <a:ext cx="556393" cy="64294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42844" y="714356"/>
            <a:ext cx="876130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2022 год, тыс. рублей</a:t>
            </a:r>
            <a:endParaRPr lang="ru-RU" sz="2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7868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sz="2400" b="1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муниципальных учреждений</a:t>
            </a:r>
          </a:p>
          <a:p>
            <a:pPr algn="ctr"/>
            <a:r>
              <a:rPr lang="ru-RU" sz="2400" b="1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2022 год</a:t>
            </a:r>
            <a:endParaRPr lang="ru-RU" sz="2400" b="1">
              <a:ln w="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62" y="133838"/>
            <a:ext cx="571504" cy="660403"/>
          </a:xfrm>
          <a:prstGeom prst="rect">
            <a:avLst/>
          </a:prstGeom>
        </p:spPr>
      </p:pic>
      <p:sp>
        <p:nvSpPr>
          <p:cNvPr id="13" name="Пятиугольник 12"/>
          <p:cNvSpPr/>
          <p:nvPr/>
        </p:nvSpPr>
        <p:spPr>
          <a:xfrm>
            <a:off x="251520" y="1916832"/>
            <a:ext cx="4608512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 муниципальных учреждений 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(более 3,5 тысяч работников)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2 261 965,0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251520" y="3356992"/>
            <a:ext cx="4608512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106 бюджетных учреждений 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2 191 534,3 тыс. рублей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4535488" y="4293096"/>
            <a:ext cx="4429000" cy="10801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казенного учреждения  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20 403,9 тыс. рублей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535488" y="5517232"/>
            <a:ext cx="4429000" cy="10801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автономных учреждений 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50 026,8 тыс. рублей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Bud5\Desktop\ФОТКИ 2019\hBYWq8RzZhw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4293096"/>
            <a:ext cx="4248472" cy="2335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4048" y="1844824"/>
            <a:ext cx="3965699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ик 9"/>
          <p:cNvSpPr/>
          <p:nvPr/>
        </p:nvSpPr>
        <p:spPr>
          <a:xfrm>
            <a:off x="-108520" y="966456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smtClean="0">
                <a:ln w="18415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</a:p>
          <a:p>
            <a:pPr algn="ctr"/>
            <a:r>
              <a:rPr lang="ru-RU" sz="2800" b="1" cap="none" spc="0" err="1" smtClean="0">
                <a:ln w="18415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800" b="1" cap="none" spc="0" smtClean="0">
                <a:ln w="18415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800" b="1" cap="none" spc="0">
              <a:ln w="18415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2974"/>
            <a:ext cx="571504" cy="660403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241402321"/>
              </p:ext>
            </p:extLst>
          </p:nvPr>
        </p:nvGraphicFramePr>
        <p:xfrm>
          <a:off x="179512" y="1556792"/>
          <a:ext cx="8712968" cy="511256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191683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3" y="9840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188640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r>
              <a:rPr lang="ru-RU" sz="2800" b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</a:t>
            </a:r>
          </a:p>
          <a:p>
            <a:endParaRPr lang="ru-RU" sz="2400" b="1" cap="all" spc="0">
              <a:ln w="0">
                <a:noFill/>
              </a:ln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493695575"/>
              </p:ext>
            </p:extLst>
          </p:nvPr>
        </p:nvGraphicFramePr>
        <p:xfrm>
          <a:off x="107504" y="836712"/>
          <a:ext cx="8712968" cy="590465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88640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в 2022 году (тыс. рублей)</a:t>
            </a:r>
            <a:endParaRPr lang="ru-RU" sz="2800" b="1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" y="142864"/>
            <a:ext cx="571504" cy="571479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115660450"/>
              </p:ext>
            </p:extLst>
          </p:nvPr>
        </p:nvGraphicFramePr>
        <p:xfrm>
          <a:off x="107504" y="1385392"/>
          <a:ext cx="8892480" cy="547260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92696"/>
            <a:ext cx="813690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smtClean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социальную сферу в 2022 году в общем объеме расходов 73,4% , из них:</a:t>
            </a:r>
            <a:endParaRPr lang="ru-RU" sz="2400">
              <a:ln w="18415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0" y="118924"/>
            <a:ext cx="571504" cy="571479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xmlns="" val="2801858168"/>
              </p:ext>
            </p:extLst>
          </p:nvPr>
        </p:nvGraphicFramePr>
        <p:xfrm>
          <a:off x="251520" y="1628800"/>
          <a:ext cx="8658975" cy="499235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на обеспечение деятельности</a:t>
            </a:r>
          </a:p>
          <a:p>
            <a:pPr algn="ctr"/>
            <a:r>
              <a:rPr lang="ru-RU" sz="2800" b="1" cap="all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аппарата управления</a:t>
            </a:r>
            <a:endParaRPr lang="ru-RU" sz="2800" b="1" cap="all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402"/>
            <a:ext cx="571504" cy="66040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94588873"/>
              </p:ext>
            </p:extLst>
          </p:nvPr>
        </p:nvGraphicFramePr>
        <p:xfrm>
          <a:off x="251520" y="1772816"/>
          <a:ext cx="4320480" cy="489654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788023" y="4367677"/>
            <a:ext cx="3924717" cy="2369231"/>
            <a:chOff x="611786" y="2520287"/>
            <a:chExt cx="3708693" cy="222521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1786" y="2520287"/>
              <a:ext cx="3708693" cy="2225215"/>
            </a:xfrm>
            <a:prstGeom prst="rect">
              <a:avLst/>
            </a:prstGeom>
            <a:gradFill flip="none"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tx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1"/>
            </a:gradFill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1" name="Прямоугольник 10"/>
            <p:cNvSpPr/>
            <p:nvPr/>
          </p:nvSpPr>
          <p:spPr>
            <a:xfrm>
              <a:off x="611786" y="2520287"/>
              <a:ext cx="3708693" cy="2225215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rgbClr val="FFCC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</a:gradFill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smtClean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 год –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smtClean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147 158,6 тыс. рублей или 3,2% </a:t>
              </a:r>
              <a:endParaRPr lang="ru-RU" sz="2800" b="1" kern="120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Bud5\Desktop\ФОТКИ 2019\DSC_0015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95536" y="4432262"/>
            <a:ext cx="3888431" cy="2021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9" y="1916833"/>
            <a:ext cx="388843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Содержимое 14" descr="depositphotos_63268267-stock-illustration-globe-books-and-feath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8220797" cy="6715147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22244244"/>
              </p:ext>
            </p:extLst>
          </p:nvPr>
        </p:nvGraphicFramePr>
        <p:xfrm>
          <a:off x="142844" y="2143116"/>
          <a:ext cx="8572528" cy="450059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764704"/>
            <a:ext cx="7786742" cy="1384995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Белокалитвинского района</a:t>
            </a:r>
          </a:p>
          <a:p>
            <a:pPr algn="ctr"/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образование</a:t>
            </a:r>
            <a:endParaRPr lang="ru-RU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571504" cy="6604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24328" y="2132856"/>
            <a:ext cx="1440160" cy="47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992729"/>
      </p:ext>
    </p:extLst>
  </p:cSld>
  <p:clrMapOvr>
    <a:masterClrMapping/>
  </p:clrMapOvr>
  <p:transition>
    <p:fad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Содержимое 11" descr="книги-107616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72494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8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расходов</a:t>
            </a:r>
            <a:r>
              <a:rPr lang="ru-RU" sz="1800" b="1" cap="all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cap="all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cap="all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сфере образования</a:t>
            </a:r>
            <a:br>
              <a:rPr lang="ru-RU" sz="28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07145"/>
            <a:ext cx="432730" cy="50004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7022959"/>
              </p:ext>
            </p:extLst>
          </p:nvPr>
        </p:nvGraphicFramePr>
        <p:xfrm>
          <a:off x="1691680" y="1484784"/>
          <a:ext cx="7215206" cy="51125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970475"/>
                <a:gridCol w="2244731"/>
              </a:tblGrid>
              <a:tr h="1025766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r>
                        <a:rPr lang="ru-RU" sz="2400" b="1" baseline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на образование</a:t>
                      </a:r>
                      <a:endParaRPr lang="ru-RU" sz="2400" b="1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      </a:t>
                      </a:r>
                      <a:r>
                        <a:rPr lang="ru-RU" sz="1800" b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8781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24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дошкольного образования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438 089,7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8781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общего образования</a:t>
                      </a:r>
                      <a:endParaRPr lang="ru-RU" sz="24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935 486,8</a:t>
                      </a:r>
                      <a:endParaRPr lang="ru-RU" sz="24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395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дополнительного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177 150,7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450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</a:t>
                      </a:r>
                      <a:r>
                        <a:rPr lang="ru-RU" sz="2400" b="1" baseline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24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42 116,4</a:t>
                      </a:r>
                      <a:endParaRPr lang="ru-RU" sz="24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395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31 338,3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60306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214314"/>
          </a:xfrm>
        </p:spPr>
        <p:txBody>
          <a:bodyPr>
            <a:noAutofit/>
          </a:bodyPr>
          <a:lstStyle/>
          <a:p>
            <a:pPr lvl="0" algn="r"/>
            <a:br>
              <a:rPr lang="ru-RU" sz="1400" b="1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1714292"/>
            <a:ext cx="8401080" cy="64294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i="1" u="sng" smtClean="0">
              <a:solidFill>
                <a:srgbClr val="00B050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38 ♦ общеобразовательных организаций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48 ♦ дошкольных образовательных организаций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10 ♦ учреждений дополнительного образования детей, в том числе 4 детских школы искусств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1 ♦ Центр психолого-педагогической, медицинской и социальной помощи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1 ♦ Информационный методический центр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1 ♦ Центр бухгалтерског</a:t>
            </a:r>
            <a:r>
              <a:rPr lang="ru-RU" sz="280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о обслуживания</a:t>
            </a:r>
            <a:endParaRPr lang="ru-RU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357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32729" cy="5000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736514"/>
            <a:ext cx="8872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solidFill>
                  <a:srgbClr val="0000FF"/>
                </a:solidFill>
                <a:latin typeface="Arial Black" pitchFamily="34" charset="0"/>
              </a:rPr>
              <a:t>Муниципальные бюджетные образовательные учреждения Белокалитвинского района</a:t>
            </a:r>
            <a:endParaRPr lang="ru-RU" sz="28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87932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548680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mtClean="0">
                <a:ln w="3175">
                  <a:noFill/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cap="none" spc="0" smtClean="0">
                <a:ln w="317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проекта </a:t>
            </a:r>
            <a:r>
              <a:rPr lang="ru-RU" sz="2400" b="1" smtClean="0">
                <a:ln w="3175">
                  <a:noFill/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Белокалитвинского района</a:t>
            </a:r>
            <a:r>
              <a:rPr lang="ru-RU" sz="2400" b="1" cap="none" spc="0" smtClean="0">
                <a:ln w="317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</a:t>
            </a:r>
            <a:r>
              <a:rPr lang="en-US" sz="2400" b="1" cap="none" spc="0" smtClean="0">
                <a:ln w="317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cap="none" spc="0" smtClean="0">
                <a:ln w="317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год </a:t>
            </a:r>
          </a:p>
          <a:p>
            <a:pPr algn="ctr"/>
            <a:r>
              <a:rPr lang="ru-RU" sz="2400" b="1" cap="none" spc="0" smtClean="0">
                <a:ln w="317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2023 и 2024 годов</a:t>
            </a:r>
            <a:endParaRPr lang="ru-RU" sz="2400" b="1" cap="none" spc="0">
              <a:ln w="3175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2" y="98402"/>
            <a:ext cx="571504" cy="660403"/>
          </a:xfrm>
          <a:prstGeom prst="rect">
            <a:avLst/>
          </a:prstGeom>
        </p:spPr>
      </p:pic>
      <p:sp>
        <p:nvSpPr>
          <p:cNvPr id="16" name="Пятиугольник 15"/>
          <p:cNvSpPr/>
          <p:nvPr/>
        </p:nvSpPr>
        <p:spPr>
          <a:xfrm>
            <a:off x="251520" y="1844824"/>
            <a:ext cx="8712968" cy="648072"/>
          </a:xfrm>
          <a:prstGeom prst="homePlate">
            <a:avLst/>
          </a:prstGeom>
          <a:gradFill>
            <a:gsLst>
              <a:gs pos="0">
                <a:schemeClr val="bg2">
                  <a:shade val="40000"/>
                  <a:satMod val="150000"/>
                </a:schemeClr>
              </a:gs>
              <a:gs pos="30000">
                <a:schemeClr val="bg2">
                  <a:shade val="60000"/>
                  <a:satMod val="150000"/>
                </a:schemeClr>
              </a:gs>
              <a:gs pos="100000">
                <a:schemeClr val="bg2">
                  <a:tint val="83000"/>
                  <a:satMod val="200000"/>
                </a:schemeClr>
              </a:gs>
            </a:gsLst>
            <a:lin ang="130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 восстановления экономики запланирован опережающий рост доходов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51520" y="4293096"/>
            <a:ext cx="8712968" cy="57606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потенциала местного бюджета как бюджета развития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251520" y="2636912"/>
            <a:ext cx="8640960" cy="648072"/>
          </a:xfrm>
          <a:prstGeom prst="homePlate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 региональных проектов в рамках Указов Президента Российской Федерации от 07.05.2018 года № 204 и от 21.07.2020 № 474</a:t>
            </a:r>
            <a:endParaRPr lang="ru-RU" b="1" i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51520" y="5085184"/>
            <a:ext cx="8712968" cy="6480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из областного бюджета будут уточнены в соответствии с проектом областного бюджета  на 2022 – 2024 годы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251520" y="5949280"/>
            <a:ext cx="8712968" cy="6480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о мерах по социально-экономическому развитию и оздоровлению муниципальных финансов</a:t>
            </a:r>
            <a:endParaRPr lang="ru-RU" b="1" i="1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51520" y="3429000"/>
            <a:ext cx="8712968" cy="64807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Созданы условия для увеличения человеческого капитала – </a:t>
            </a:r>
          </a:p>
          <a:p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заработной платы, индексация выплат и пособий</a:t>
            </a:r>
          </a:p>
        </p:txBody>
      </p:sp>
    </p:spTree>
    <p:extLst>
      <p:ext uri="{BB962C8B-B14F-4D97-AF65-F5344CB8AC3E}">
        <p14:creationId xmlns:p14="http://schemas.microsoft.com/office/powerpoint/2010/main" xmlns="" val="83833014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214314"/>
          </a:xfrm>
        </p:spPr>
        <p:txBody>
          <a:bodyPr>
            <a:noAutofit/>
          </a:bodyPr>
          <a:lstStyle/>
          <a:p>
            <a:pPr lvl="0" algn="r"/>
            <a:br>
              <a:rPr lang="ru-RU" sz="1400" b="1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357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2729" cy="5000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692696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ru-RU" sz="2400" b="1" spc="10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НАПРАВЛЕНИЯ </a:t>
            </a:r>
          </a:p>
          <a:p>
            <a:pPr algn="ctr" defTabSz="457189">
              <a:defRPr/>
            </a:pPr>
            <a:r>
              <a:rPr lang="ru-RU" sz="2400" b="1" spc="10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СФЕРЕ ОБРАЗОВАНИЯ </a:t>
            </a:r>
          </a:p>
          <a:p>
            <a:pPr algn="ctr" defTabSz="457189">
              <a:defRPr/>
            </a:pPr>
            <a:r>
              <a:rPr lang="ru-RU" sz="2000" b="1" spc="10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счет привлечения средств</a:t>
            </a:r>
          </a:p>
          <a:p>
            <a:pPr algn="ctr" defTabSz="457189">
              <a:defRPr/>
            </a:pPr>
            <a:r>
              <a:rPr lang="ru-RU" sz="2000" b="1" spc="10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федерального и областного бюджетов)</a:t>
            </a:r>
          </a:p>
        </p:txBody>
      </p:sp>
      <p:pic>
        <p:nvPicPr>
          <p:cNvPr id="17" name="Рисунок 16" descr="otziv_1512136548_obed_sreda_3_nedel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942"/>
            <a:ext cx="3214710" cy="23574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3" name="Блок-схема: знак завершения 12"/>
          <p:cNvSpPr/>
          <p:nvPr/>
        </p:nvSpPr>
        <p:spPr>
          <a:xfrm>
            <a:off x="3114989" y="4143380"/>
            <a:ext cx="6029011" cy="2214578"/>
          </a:xfrm>
          <a:prstGeom prst="flowChartTerminator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ПИТАНИЕ ОБУЧАЮЩИХСЯ 1-4 КЛАССОВ В ШКОЛАХ</a:t>
            </a:r>
          </a:p>
          <a:p>
            <a:pPr algn="ctr"/>
            <a:r>
              <a:rPr lang="ru-RU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2022 год – 38 419,8 тыс. рублей</a:t>
            </a:r>
          </a:p>
          <a:p>
            <a:pPr algn="ctr"/>
            <a:r>
              <a:rPr lang="ru-RU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2023 год –  39 954,3 тыс. рублей</a:t>
            </a:r>
          </a:p>
          <a:p>
            <a:pPr algn="ctr"/>
            <a:r>
              <a:rPr lang="ru-RU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2024 год –  6 792,2 тыс. рублей</a:t>
            </a:r>
            <a:endParaRPr lang="ru-RU" sz="1600" b="1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8" name="Рисунок 17" descr="scale_1200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071678"/>
            <a:ext cx="3143272" cy="21431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Блок-схема: знак завершения 9"/>
          <p:cNvSpPr/>
          <p:nvPr/>
        </p:nvSpPr>
        <p:spPr>
          <a:xfrm>
            <a:off x="0" y="2071678"/>
            <a:ext cx="5820223" cy="2143140"/>
          </a:xfrm>
          <a:prstGeom prst="flowChartTerminator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ВЫПЛАТЫ ПЕДАГОГЧЕСКИМ РАБОТНИКАМ ЗА КЛАССНОЕ РУКОВОДСТВО</a:t>
            </a:r>
          </a:p>
          <a:p>
            <a:pPr algn="ctr"/>
            <a:r>
              <a:rPr lang="ru-RU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2022-2024 год – 42 809,8 тыс. рублей ежегодно</a:t>
            </a:r>
            <a:endParaRPr lang="ru-RU" sz="1600" b="1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ct val="0"/>
              </a:spcAft>
            </a:pPr>
            <a:endParaRPr lang="ru-RU" sz="160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879323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5827661"/>
              </p:ext>
            </p:extLst>
          </p:nvPr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143116"/>
            <a:ext cx="114300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solidFill>
                  <a:srgbClr val="6666FF"/>
                </a:solidFill>
                <a:latin typeface="Arial Black" pitchFamily="34" charset="0"/>
                <a:cs typeface="Times New Roman" pitchFamily="18" charset="0"/>
              </a:rPr>
              <a:t>человек</a:t>
            </a:r>
            <a:endParaRPr lang="ru-RU" b="1">
              <a:solidFill>
                <a:srgbClr val="6666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068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Численность детей, обучающихся </a:t>
            </a:r>
          </a:p>
          <a:p>
            <a:pPr algn="ctr"/>
            <a:r>
              <a:rPr lang="ru-RU" sz="3600" b="1" cap="none" spc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образовательных организациях</a:t>
            </a:r>
            <a:endParaRPr lang="ru-RU" sz="3600" b="1" cap="none" spc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1" y="142852"/>
            <a:ext cx="370928" cy="4286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3968" y="5661248"/>
            <a:ext cx="12144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6666FF"/>
                </a:solidFill>
                <a:latin typeface="Arial Black" pitchFamily="34" charset="0"/>
                <a:cs typeface="Times New Roman" pitchFamily="18" charset="0"/>
              </a:rPr>
              <a:t>год</a:t>
            </a:r>
            <a:endParaRPr lang="ru-RU" sz="2400" b="1" smtClean="0">
              <a:solidFill>
                <a:srgbClr val="6666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28664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1450"/>
            <a:ext cx="413482" cy="47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6874" cy="307982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CCFFCC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Финансовая помощь в сфере образования на 2022 год</a:t>
            </a:r>
            <a:endParaRPr lang="ru-RU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179512" y="5085184"/>
            <a:ext cx="5072098" cy="1643074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Организация отдыха в каникулярное время              7 590,3 тыс. рублей</a:t>
            </a:r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4932040" y="2996952"/>
            <a:ext cx="3995242" cy="1569926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Капитальный ремонт общеобразовательных организаций                 85 421,1 тыс. рублей</a:t>
            </a: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251520" y="1268760"/>
            <a:ext cx="4927356" cy="1500198"/>
          </a:xfrm>
          <a:prstGeom prst="flowChartPunchedTape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автобусов для учреждений дополнительного образования тыс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 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5 250,0 тыс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17" name="Рисунок 16" descr="zakazat-shkolnyiy-avtob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340768"/>
            <a:ext cx="3600400" cy="16388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 descr="r7jhzr1q2l3slwuwormi89p7wwxke3y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852936"/>
            <a:ext cx="3857652" cy="22145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Рисунок 23" descr="8bb0ba835946334358ca4c0af06a7517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5292080" y="4653136"/>
            <a:ext cx="3672408" cy="208823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277166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Рисунок 27" descr="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996952"/>
            <a:ext cx="417820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EQj1w_aU8AM8vC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6952"/>
            <a:ext cx="485775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6" y="107146"/>
            <a:ext cx="370908" cy="4286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6874" cy="642942"/>
          </a:xfr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457189">
              <a:defRPr/>
            </a:pPr>
            <a:r>
              <a:rPr lang="ru-RU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В РАМКАХ РЕАЛИЗАЦИИ </a:t>
            </a:r>
            <a:br>
              <a:rPr lang="ru-RU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НАЦИОНАЛЬНОГО ПРОЕКТА «ОБРАЗОВАНИЕ»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79512" y="1700808"/>
            <a:ext cx="4541194" cy="1285884"/>
          </a:xfrm>
          <a:prstGeom prst="wedgeRoundRectCallout">
            <a:avLst>
              <a:gd name="adj1" fmla="val -10129"/>
              <a:gd name="adj2" fmla="val 571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материально-технической базы                         14 общеобразовательных организаций для формирования у обучающихся современных технологических и гуманитарных навыков в 2022 году  20 420,4 тыс. рублей</a:t>
            </a:r>
            <a:endParaRPr lang="ru-RU" sz="140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860032" y="1700808"/>
            <a:ext cx="4138843" cy="1285884"/>
          </a:xfrm>
          <a:prstGeom prst="wedgeRoundRectCallout">
            <a:avLst>
              <a:gd name="adj1" fmla="val -7793"/>
              <a:gd name="adj2" fmla="val 5776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общеобразовательных организациях, расположенных в сельской местности и малых городах, условий для занятий физической культурой и спортом  в 2022 году                  5 300,3 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23715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Рисунок 13" descr="1619381741_3-phonoteka_org-p-fon-dlya-prezentatsii-ru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1127"/>
            <a:ext cx="428628" cy="495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64704"/>
            <a:ext cx="8821644" cy="14287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txBody>
          <a:bodyPr>
            <a:noAutofit/>
          </a:bodyPr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Структура расходов по разделу</a:t>
            </a:r>
            <a:br>
              <a:rPr lang="ru-RU" sz="2800" b="1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«Культура»</a:t>
            </a:r>
            <a:br>
              <a:rPr lang="ru-RU" sz="2800" b="1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на 2022 год</a:t>
            </a:r>
            <a:br>
              <a:rPr lang="ru-RU"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500" b="1">
              <a:solidFill>
                <a:srgbClr val="9966FF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8829068"/>
              </p:ext>
            </p:extLst>
          </p:nvPr>
        </p:nvGraphicFramePr>
        <p:xfrm>
          <a:off x="0" y="1285860"/>
          <a:ext cx="9001156" cy="528641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42976" y="214290"/>
            <a:ext cx="78581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882152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8" y="112750"/>
            <a:ext cx="432750" cy="500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929718" cy="1357322"/>
          </a:xfrm>
        </p:spPr>
        <p:txBody>
          <a:bodyPr>
            <a:noAutofit/>
          </a:bodyPr>
          <a:lstStyle/>
          <a:p>
            <a:pPr algn="ctr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на повышение оплаты труда работникам учреждений культуры и педагогических работников дополнительного образования детей в 2022 году</a:t>
            </a:r>
            <a:endParaRPr lang="ru-RU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3297037"/>
              </p:ext>
            </p:extLst>
          </p:nvPr>
        </p:nvGraphicFramePr>
        <p:xfrm>
          <a:off x="142844" y="1285860"/>
          <a:ext cx="8821644" cy="53835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6649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Рисунок 28" descr="f53e05ed24a8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00174"/>
            <a:ext cx="4071966" cy="15001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Рисунок 27" descr="16022800105f80da4a3624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86190"/>
            <a:ext cx="4286280" cy="17859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Рисунок 24" descr="10606ff5c69f5d24cf1994ab8b08a4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714620"/>
            <a:ext cx="4000528" cy="142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5072074"/>
            <a:ext cx="4214842" cy="16988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Блок-схема: данные 21"/>
          <p:cNvSpPr/>
          <p:nvPr/>
        </p:nvSpPr>
        <p:spPr>
          <a:xfrm>
            <a:off x="214282" y="3000372"/>
            <a:ext cx="4572032" cy="1000132"/>
          </a:xfrm>
          <a:prstGeom prst="flowChartInputOutp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75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Историко-краеведческий музей</a:t>
            </a:r>
          </a:p>
        </p:txBody>
      </p:sp>
      <p:sp>
        <p:nvSpPr>
          <p:cNvPr id="23" name="Блок-схема: данные 22"/>
          <p:cNvSpPr/>
          <p:nvPr/>
        </p:nvSpPr>
        <p:spPr>
          <a:xfrm>
            <a:off x="4572000" y="1643050"/>
            <a:ext cx="4429156" cy="1143008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Центральная районная библиотека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50032" y="586499"/>
            <a:ext cx="8786812" cy="928709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b="1" smtClean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учреждения, подведомственные отделу культуры  Белокалитвинского района</a:t>
            </a:r>
            <a:endParaRPr lang="ru-RU" sz="2400" b="1">
              <a:ln w="6350">
                <a:noFill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85" y="142852"/>
            <a:ext cx="391960" cy="423212"/>
          </a:xfrm>
          <a:prstGeom prst="rect">
            <a:avLst/>
          </a:prstGeom>
        </p:spPr>
      </p:pic>
      <p:sp>
        <p:nvSpPr>
          <p:cNvPr id="20" name="Блок-схема: данные 19"/>
          <p:cNvSpPr/>
          <p:nvPr/>
        </p:nvSpPr>
        <p:spPr>
          <a:xfrm>
            <a:off x="179512" y="5500702"/>
            <a:ext cx="4392488" cy="1000132"/>
          </a:xfrm>
          <a:prstGeom prst="flowChartInputOutp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500" b="1" smtClean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Центр культурного развития</a:t>
            </a:r>
          </a:p>
        </p:txBody>
      </p:sp>
      <p:sp>
        <p:nvSpPr>
          <p:cNvPr id="21" name="Блок-схема: данные 20"/>
          <p:cNvSpPr/>
          <p:nvPr/>
        </p:nvSpPr>
        <p:spPr>
          <a:xfrm>
            <a:off x="4572001" y="4071942"/>
            <a:ext cx="4392487" cy="1071570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75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Клубы: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13 учреждений, из них 12 в поселениях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414847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4" y="90827"/>
            <a:ext cx="428628" cy="4953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642918"/>
            <a:ext cx="88582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Ежегодные мероприятия в сфере культуры,</a:t>
            </a:r>
          </a:p>
          <a:p>
            <a:pPr algn="ctr"/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запланированные в Белокалитвинском районе на 2022  год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142908" y="6357958"/>
            <a:ext cx="3429024" cy="5000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858016" y="3429001"/>
            <a:ext cx="1984356" cy="3079812"/>
            <a:chOff x="6961535" y="500067"/>
            <a:chExt cx="1984356" cy="3079812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979775" y="1508178"/>
              <a:ext cx="1928826" cy="207170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fillRef>
            <a:effectRef idx="2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mtClean="0">
                  <a:solidFill>
                    <a:srgbClr val="0000FF"/>
                  </a:solidFill>
                </a:rPr>
                <a:t> </a:t>
              </a:r>
            </a:p>
            <a:p>
              <a:pPr algn="ctr"/>
              <a:r>
                <a:rPr lang="ru-RU" sz="2000" b="1" smtClean="0">
                  <a:solidFill>
                    <a:srgbClr val="0000FF"/>
                  </a:solidFill>
                </a:rPr>
                <a:t>День победы</a:t>
              </a:r>
            </a:p>
            <a:p>
              <a:endParaRPr lang="ru-RU" sz="1200" smtClean="0">
                <a:solidFill>
                  <a:srgbClr val="0000FF"/>
                </a:solidFill>
              </a:endParaRPr>
            </a:p>
            <a:p>
              <a:r>
                <a:rPr lang="ru-RU" sz="1400" b="1" smtClean="0">
                  <a:solidFill>
                    <a:srgbClr val="002060"/>
                  </a:solidFill>
                </a:rPr>
                <a:t>264,4 тыс. рублей</a:t>
              </a:r>
              <a:endParaRPr lang="ru-RU" sz="1400" b="1">
                <a:solidFill>
                  <a:srgbClr val="002060"/>
                </a:solidFill>
              </a:endParaRPr>
            </a:p>
          </p:txBody>
        </p:sp>
        <p:sp>
          <p:nvSpPr>
            <p:cNvPr id="32" name="Скругленный прямоугольник 4"/>
            <p:cNvSpPr/>
            <p:nvPr/>
          </p:nvSpPr>
          <p:spPr>
            <a:xfrm>
              <a:off x="6961535" y="500067"/>
              <a:ext cx="1984356" cy="2545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sp>
        <p:nvSpPr>
          <p:cNvPr id="35" name="Скругленный прямоугольник 4"/>
          <p:cNvSpPr/>
          <p:nvPr/>
        </p:nvSpPr>
        <p:spPr>
          <a:xfrm>
            <a:off x="8162948" y="4756509"/>
            <a:ext cx="1912918" cy="15227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16016" y="4437112"/>
            <a:ext cx="2000264" cy="207170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49283"/>
              <a:satOff val="-6256"/>
              <a:lumOff val="26585"/>
              <a:alphaOff val="0"/>
            </a:schemeClr>
          </a:fillRef>
          <a:effectRef idx="2">
            <a:schemeClr val="accent1">
              <a:shade val="80000"/>
              <a:hueOff val="349283"/>
              <a:satOff val="-6256"/>
              <a:lumOff val="2658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2000" b="1" smtClean="0">
              <a:solidFill>
                <a:srgbClr val="0000FF"/>
              </a:solidFill>
            </a:endParaRPr>
          </a:p>
          <a:p>
            <a:pPr algn="ctr"/>
            <a:r>
              <a:rPr lang="ru-RU" sz="2000" b="1" smtClean="0">
                <a:solidFill>
                  <a:srgbClr val="0000FF"/>
                </a:solidFill>
              </a:rPr>
              <a:t>Каяльские </a:t>
            </a:r>
          </a:p>
          <a:p>
            <a:pPr algn="ctr"/>
            <a:r>
              <a:rPr lang="ru-RU" sz="2000" b="1" smtClean="0">
                <a:solidFill>
                  <a:srgbClr val="0000FF"/>
                </a:solidFill>
              </a:rPr>
              <a:t>чтения</a:t>
            </a:r>
          </a:p>
          <a:p>
            <a:pPr algn="ctr"/>
            <a:endParaRPr lang="ru-RU" sz="1100" b="1" smtClean="0">
              <a:solidFill>
                <a:srgbClr val="0000FF"/>
              </a:solidFill>
            </a:endParaRPr>
          </a:p>
          <a:p>
            <a:pPr algn="ctr"/>
            <a:r>
              <a:rPr lang="ru-RU" sz="1400" b="1" smtClean="0">
                <a:solidFill>
                  <a:srgbClr val="002060"/>
                </a:solidFill>
              </a:rPr>
              <a:t>234,0 тыс. рублей</a:t>
            </a:r>
          </a:p>
          <a:p>
            <a:pPr algn="ctr"/>
            <a:endParaRPr lang="ru-RU" sz="2000" b="1" smtClean="0">
              <a:solidFill>
                <a:srgbClr val="FF0000"/>
              </a:solidFill>
            </a:endParaRPr>
          </a:p>
          <a:p>
            <a:endParaRPr lang="ru-RU" smtClean="0"/>
          </a:p>
          <a:p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5536" y="4437112"/>
            <a:ext cx="1912918" cy="207170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49283"/>
              <a:satOff val="-6256"/>
              <a:lumOff val="26585"/>
              <a:alphaOff val="0"/>
            </a:schemeClr>
          </a:fillRef>
          <a:effectRef idx="2">
            <a:schemeClr val="accent1">
              <a:shade val="80000"/>
              <a:hueOff val="349283"/>
              <a:satOff val="-6256"/>
              <a:lumOff val="2658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0" name="Скругленный прямоугольник 49"/>
          <p:cNvSpPr/>
          <p:nvPr/>
        </p:nvSpPr>
        <p:spPr>
          <a:xfrm>
            <a:off x="395536" y="4437112"/>
            <a:ext cx="2000264" cy="207170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49283"/>
              <a:satOff val="-6256"/>
              <a:lumOff val="26585"/>
              <a:alphaOff val="0"/>
            </a:schemeClr>
          </a:fillRef>
          <a:effectRef idx="2">
            <a:schemeClr val="accent1">
              <a:shade val="80000"/>
              <a:hueOff val="349283"/>
              <a:satOff val="-6256"/>
              <a:lumOff val="2658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2000" b="1" smtClean="0">
              <a:solidFill>
                <a:srgbClr val="0000FF"/>
              </a:solidFill>
            </a:endParaRPr>
          </a:p>
          <a:p>
            <a:pPr algn="ctr"/>
            <a:r>
              <a:rPr lang="ru-RU" sz="2000" b="1" smtClean="0">
                <a:solidFill>
                  <a:srgbClr val="0000FF"/>
                </a:solidFill>
              </a:rPr>
              <a:t>Масленица</a:t>
            </a:r>
          </a:p>
          <a:p>
            <a:pPr algn="ctr"/>
            <a:endParaRPr lang="ru-RU" sz="2000" b="1" smtClean="0">
              <a:solidFill>
                <a:srgbClr val="0000FF"/>
              </a:solidFill>
            </a:endParaRPr>
          </a:p>
          <a:p>
            <a:pPr algn="ctr"/>
            <a:endParaRPr lang="ru-RU" sz="1100" b="1" smtClean="0">
              <a:solidFill>
                <a:srgbClr val="0000FF"/>
              </a:solidFill>
            </a:endParaRPr>
          </a:p>
          <a:p>
            <a:pPr algn="ctr"/>
            <a:r>
              <a:rPr lang="ru-RU" sz="1400" b="1" smtClean="0">
                <a:solidFill>
                  <a:srgbClr val="002060"/>
                </a:solidFill>
              </a:rPr>
              <a:t>20,0 тыс. рублей</a:t>
            </a:r>
          </a:p>
          <a:p>
            <a:pPr algn="ctr"/>
            <a:endParaRPr lang="ru-RU" sz="2000" b="1" smtClean="0">
              <a:solidFill>
                <a:srgbClr val="FF0000"/>
              </a:solidFill>
            </a:endParaRPr>
          </a:p>
          <a:p>
            <a:endParaRPr lang="ru-RU" smtClean="0"/>
          </a:p>
          <a:p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555776" y="4437112"/>
            <a:ext cx="2000264" cy="207170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49283"/>
              <a:satOff val="-6256"/>
              <a:lumOff val="26585"/>
              <a:alphaOff val="0"/>
            </a:schemeClr>
          </a:fillRef>
          <a:effectRef idx="2">
            <a:schemeClr val="accent1">
              <a:shade val="80000"/>
              <a:hueOff val="349283"/>
              <a:satOff val="-6256"/>
              <a:lumOff val="2658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00" b="1" smtClean="0">
              <a:solidFill>
                <a:srgbClr val="0000FF"/>
              </a:solidFill>
            </a:endParaRPr>
          </a:p>
          <a:p>
            <a:pPr algn="ctr"/>
            <a:r>
              <a:rPr lang="ru-RU" sz="2000" b="1" smtClean="0">
                <a:solidFill>
                  <a:srgbClr val="0000FF"/>
                </a:solidFill>
              </a:rPr>
              <a:t>Слет работников культуры</a:t>
            </a:r>
          </a:p>
          <a:p>
            <a:pPr algn="ctr"/>
            <a:endParaRPr lang="ru-RU" sz="1100" b="1" smtClean="0">
              <a:solidFill>
                <a:srgbClr val="0000FF"/>
              </a:solidFill>
            </a:endParaRPr>
          </a:p>
          <a:p>
            <a:pPr algn="ctr"/>
            <a:r>
              <a:rPr lang="ru-RU" sz="1400" b="1" smtClean="0">
                <a:solidFill>
                  <a:srgbClr val="002060"/>
                </a:solidFill>
              </a:rPr>
              <a:t>105,0 тыс. рублей</a:t>
            </a:r>
          </a:p>
          <a:p>
            <a:pPr algn="ctr"/>
            <a:endParaRPr lang="ru-RU" sz="2000" b="1" smtClean="0">
              <a:solidFill>
                <a:srgbClr val="FF0000"/>
              </a:solidFill>
            </a:endParaRPr>
          </a:p>
          <a:p>
            <a:endParaRPr lang="ru-RU" smtClean="0"/>
          </a:p>
          <a:p>
            <a:endParaRPr lang="ru-RU"/>
          </a:p>
        </p:txBody>
      </p:sp>
      <p:pic>
        <p:nvPicPr>
          <p:cNvPr id="54" name="Рисунок 53" descr="image_image_43545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412776"/>
            <a:ext cx="221457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412776"/>
            <a:ext cx="2484001" cy="273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 descr="e543ea98a9230be0bc1b1e4b38f649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412776"/>
            <a:ext cx="2214578" cy="273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Рисунок 57" descr="maslenic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357298"/>
            <a:ext cx="214313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41029061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7920880" cy="9541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здравоохранение в 2022-2024 годах</a:t>
            </a:r>
            <a:endParaRPr lang="ru-RU" sz="2800" b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1340768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34635"/>
            <a:ext cx="571504" cy="660403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5854607"/>
              </p:ext>
            </p:extLst>
          </p:nvPr>
        </p:nvGraphicFramePr>
        <p:xfrm>
          <a:off x="179512" y="1628800"/>
          <a:ext cx="8712967" cy="19459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87291"/>
                <a:gridCol w="1289372"/>
                <a:gridCol w="1224136"/>
                <a:gridCol w="1512168"/>
              </a:tblGrid>
              <a:tr h="377065">
                <a:tc>
                  <a:txBody>
                    <a:bodyPr/>
                    <a:lstStyle/>
                    <a:p>
                      <a:pPr algn="just" fontAlgn="t"/>
                      <a:endParaRPr lang="ru-RU" sz="16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u="none" strike="noStrike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3430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Здравоохранение, всего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kern="120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298 456,4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kern="120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106 117,3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kern="120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46 998,2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Стационарная медицинская помощь</a:t>
                      </a:r>
                      <a:endParaRPr lang="ru-RU" sz="1600" b="0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207 852,9</a:t>
                      </a:r>
                      <a:endParaRPr lang="ru-RU" sz="1600" b="0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25 254,0</a:t>
                      </a:r>
                      <a:endParaRPr lang="ru-RU" sz="1600" b="0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34 107,9</a:t>
                      </a:r>
                      <a:endParaRPr lang="ru-RU" sz="1600" b="0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Амбулаторная помощь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27 991,8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36 070,0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28974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Скорая медицинская помощь</a:t>
                      </a:r>
                      <a:endParaRPr lang="ru-RU" sz="1600" b="0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126,2</a:t>
                      </a:r>
                      <a:endParaRPr lang="ru-RU" sz="1600" b="0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здравоохранения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62 485,5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44 793,3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12 890,3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</a:tbl>
          </a:graphicData>
        </a:graphic>
      </p:graphicFrame>
      <p:pic>
        <p:nvPicPr>
          <p:cNvPr id="12" name="Рисунок 11" descr="1412058475_quad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61048"/>
            <a:ext cx="445841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ross"/>
            <a:contourClr>
              <a:srgbClr val="FFFFFF"/>
            </a:contourClr>
          </a:sp3d>
        </p:spPr>
      </p:pic>
      <p:sp>
        <p:nvSpPr>
          <p:cNvPr id="1032" name="AutoShape 8" descr="https://www.kalitva.ru/uploads/posts/2013-06/1372596244_vse-vmes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Bud6\Рабочий стол\1372596244_vse-vmeste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32040" y="3861048"/>
            <a:ext cx="390900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ross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918776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1" name="Picture 3" descr="C:\Users\Bud8\Pictures\Новая папка\s120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31840" y="2492896"/>
            <a:ext cx="2643399" cy="2277728"/>
          </a:xfrm>
          <a:prstGeom prst="rect">
            <a:avLst/>
          </a:prstGeom>
          <a:solidFill>
            <a:schemeClr val="bg2">
              <a:lumMod val="60000"/>
              <a:lumOff val="40000"/>
              <a:alpha val="8000"/>
            </a:schemeClr>
          </a:solidFill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012160" y="2060848"/>
            <a:ext cx="2813699" cy="1889427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Доплаты к стипендиям</a:t>
            </a:r>
          </a:p>
          <a:p>
            <a:pPr algn="ctr"/>
            <a:r>
              <a:rPr lang="ru-RU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 студентам</a:t>
            </a:r>
          </a:p>
          <a:p>
            <a:pPr algn="ctr"/>
            <a:r>
              <a:rPr lang="ru-RU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392,0 тыс. рублей </a:t>
            </a:r>
            <a:endParaRPr lang="ru-RU" b="1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66405" y="4729371"/>
            <a:ext cx="3168352" cy="1854946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Найм жилых помещений для иногородних врачей</a:t>
            </a:r>
          </a:p>
          <a:p>
            <a:pPr algn="ctr"/>
            <a:r>
              <a:rPr lang="ru-RU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человек </a:t>
            </a:r>
          </a:p>
          <a:p>
            <a:pPr algn="ctr"/>
            <a:r>
              <a:rPr lang="ru-RU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894,0 тыс. рублей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8338043" cy="10772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Поддержка в сфере здравоохранения  в 2022 году</a:t>
            </a:r>
            <a:endParaRPr lang="ru-RU" sz="3200" b="1" cap="all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6471"/>
            <a:ext cx="571504" cy="660403"/>
          </a:xfrm>
          <a:prstGeom prst="rect">
            <a:avLst/>
          </a:prstGeom>
        </p:spPr>
      </p:pic>
      <p:pic>
        <p:nvPicPr>
          <p:cNvPr id="17" name="Рисунок 16" descr="letnyaya-praktika-studentov-medikov1050434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365104"/>
            <a:ext cx="3329632" cy="2214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 descr="591795e985f84c5445c6b2afb3fb96d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060848"/>
            <a:ext cx="3168353" cy="21069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47509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620304"/>
            <a:ext cx="849694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  <a:p>
            <a:pPr algn="ctr"/>
            <a:r>
              <a:rPr lang="ru-RU" sz="2400" b="1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бюджетной и налоговой политики </a:t>
            </a:r>
          </a:p>
          <a:p>
            <a:pPr algn="ctr"/>
            <a:r>
              <a:rPr lang="ru-RU" sz="2400" b="1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на 2022-2024 годы</a:t>
            </a:r>
          </a:p>
          <a:p>
            <a:pPr algn="ctr"/>
            <a:r>
              <a:rPr lang="ru-RU" sz="2400" b="1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утверждены постановлением Администрации Белокалитвинского района от  </a:t>
            </a:r>
            <a:r>
              <a:rPr lang="ru-RU" sz="2400" b="1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15.11.2021 </a:t>
            </a:r>
            <a:r>
              <a:rPr lang="ru-RU" sz="2400" b="1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2400" b="1" smtClean="0">
                <a:ln w="3175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1830</a:t>
            </a:r>
            <a:endParaRPr lang="ru-RU" sz="2400" b="1">
              <a:ln w="3175">
                <a:noFill/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>
              <a:ln w="317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" y="98402"/>
            <a:ext cx="571504" cy="66040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347864" y="3424952"/>
            <a:ext cx="1439018" cy="72065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цели</a:t>
            </a:r>
            <a:endParaRPr lang="ru-RU" sz="12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137505147"/>
              </p:ext>
            </p:extLst>
          </p:nvPr>
        </p:nvGraphicFramePr>
        <p:xfrm>
          <a:off x="5004048" y="2564904"/>
          <a:ext cx="4056112" cy="302433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153763" y="2564904"/>
            <a:ext cx="3266109" cy="3024336"/>
          </a:xfrm>
          <a:prstGeom prst="downArrow">
            <a:avLst>
              <a:gd name="adj1" fmla="val 82706"/>
              <a:gd name="adj2" fmla="val 37173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Послание Президента РФ</a:t>
            </a:r>
          </a:p>
          <a:p>
            <a:pPr algn="ctr"/>
            <a:r>
              <a:rPr lang="ru-RU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 Президента РФ от 21.07.2020 № 474 «О национальных целях развития Российской Федерации до 2030 года»</a:t>
            </a:r>
            <a:endParaRPr lang="ru-RU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760896715"/>
              </p:ext>
            </p:extLst>
          </p:nvPr>
        </p:nvGraphicFramePr>
        <p:xfrm>
          <a:off x="357777" y="5409720"/>
          <a:ext cx="8702383" cy="1436696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151523" cy="116740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в 2022-2024 годах на предоставление субсидий для муниципальных учреждений здравоохранения</a:t>
            </a:r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60032" y="5157192"/>
            <a:ext cx="3960440" cy="1363213"/>
          </a:xfrm>
          <a:solidFill>
            <a:schemeClr val="bg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0">
            <a:normAutofit/>
          </a:bodyPr>
          <a:lstStyle/>
          <a:p>
            <a:pPr algn="ctr"/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основных средств для муниципальных  учреждений здравоохранения</a:t>
            </a:r>
          </a:p>
          <a:p>
            <a:pPr algn="ctr"/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год-7 591,2 тыс. рублей</a:t>
            </a:r>
            <a:endParaRPr lang="ru-RU" sz="1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2204863"/>
            <a:ext cx="4248720" cy="136815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автомобилей </a:t>
            </a:r>
          </a:p>
          <a:p>
            <a:pPr algn="ctr">
              <a:buNone/>
            </a:pP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скорой медицинской помощи</a:t>
            </a:r>
          </a:p>
          <a:p>
            <a:pPr algn="ctr">
              <a:buNone/>
            </a:pP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 год -4 290,0 тыс. рублей</a:t>
            </a:r>
          </a:p>
          <a:p>
            <a:pPr algn="ctr">
              <a:buNone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 -4 290,0 тыс. рублей</a:t>
            </a:r>
            <a:endParaRPr lang="ru-RU" sz="21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d8\Pictures\Новая папка\1ag_2574__k5g11f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3717032"/>
            <a:ext cx="4248472" cy="2808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2" name="Picture 8" descr="C:\Users\Bud8\Pictures\Новая папка\ee1f61805e09b37ff5f5528e465ff74d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60032" y="2204864"/>
            <a:ext cx="3960440" cy="2808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4" y="98402"/>
            <a:ext cx="571504" cy="660403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52320" y="908720"/>
            <a:ext cx="1341909" cy="12241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14656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5862"/>
            <a:ext cx="7920880" cy="1092938"/>
          </a:xfrm>
        </p:spPr>
        <p:txBody>
          <a:bodyPr>
            <a:noAutofit/>
          </a:bodyPr>
          <a:lstStyle/>
          <a:p>
            <a:pPr algn="ctr"/>
            <a:r>
              <a:rPr lang="ru-RU" sz="2000" b="1" smtClean="0">
                <a:ln w="3175" cmpd="sng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Национальные проекты, реализуемые</a:t>
            </a:r>
            <a:br>
              <a:rPr lang="ru-RU" sz="2000" b="1" smtClean="0">
                <a:ln w="3175" cmpd="sng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n w="3175" cmpd="sng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 территории </a:t>
            </a:r>
            <a:r>
              <a:rPr lang="ru-RU" sz="2000" b="1" err="1" smtClean="0">
                <a:ln w="3175" cmpd="sng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b="1" smtClean="0">
                <a:ln w="3175" cmpd="sng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>
              <a:ln w="3175" cmpd="sng"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428737"/>
            <a:ext cx="7848872" cy="920143"/>
          </a:xfrm>
        </p:spPr>
        <p:txBody>
          <a:bodyPr/>
          <a:lstStyle/>
          <a:p>
            <a:pPr algn="ctr">
              <a:buNone/>
            </a:pP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«Здравоохранение» 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" y="98402"/>
            <a:ext cx="571504" cy="660403"/>
          </a:xfrm>
          <a:prstGeom prst="rect">
            <a:avLst/>
          </a:prstGeom>
        </p:spPr>
      </p:pic>
      <p:pic>
        <p:nvPicPr>
          <p:cNvPr id="8" name="Рисунок 7" descr="view_584374_5928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77072"/>
            <a:ext cx="3456384" cy="2319917"/>
          </a:xfrm>
          <a:prstGeom prst="snip2Diag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81720" y="2060848"/>
            <a:ext cx="34702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Приобретение, установка и оснащение модульных зданий для муниципальных учреждений здравоохранения </a:t>
            </a:r>
          </a:p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2022 год – 25 600,0 тыс. рублей</a:t>
            </a:r>
          </a:p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2023 год – 36 070,0 тыс. рублей</a:t>
            </a:r>
          </a:p>
        </p:txBody>
      </p:sp>
      <p:pic>
        <p:nvPicPr>
          <p:cNvPr id="14" name="Рисунок 13" descr="6315deb6e57e46957146a3d5380a8999-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060848"/>
            <a:ext cx="3456384" cy="2160240"/>
          </a:xfrm>
          <a:prstGeom prst="snip2Diag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5292080" y="4941168"/>
            <a:ext cx="33123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Оснащение оборудованием </a:t>
            </a:r>
          </a:p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первичных сосудистых отделений</a:t>
            </a:r>
          </a:p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2022 год-176 642,6 тыс.рублей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Bud8\Pictures\Новая папка\s1200 (2)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707904" y="3356992"/>
            <a:ext cx="1788145" cy="165618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946093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56784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Национальные проекты, реализуемые</a:t>
            </a:r>
            <a:br>
              <a:rPr lang="ru-RU" sz="2000" b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территории </a:t>
            </a:r>
            <a:r>
              <a:rPr lang="ru-RU" sz="2000" b="1" err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b="1" smtClean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>
              <a:ln w="3175" cmpd="sng"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3608" y="1340768"/>
            <a:ext cx="6984776" cy="720080"/>
          </a:xfrm>
        </p:spPr>
        <p:txBody>
          <a:bodyPr/>
          <a:lstStyle/>
          <a:p>
            <a:pPr algn="ctr">
              <a:buNone/>
            </a:pP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«Старшее поколение»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" y="98402"/>
            <a:ext cx="571504" cy="6604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20" y="1916832"/>
            <a:ext cx="4248472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  <a:t>Расходы на осуществление государственных полномочий </a:t>
            </a:r>
          </a:p>
          <a:p>
            <a:pPr algn="ctr"/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  <a:t>в сфере социального обслуживания</a:t>
            </a:r>
          </a:p>
          <a:p>
            <a:endParaRPr lang="ru-RU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122" name="Picture 2" descr="D:\Документы_Колесникова на Bud5\БЮДЖЕТ для граждан\БЮДЖЕТ 2022-2024\картинки\1fp5dkt4mamxdof8qvzi302qghdrofv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6016" y="1844824"/>
            <a:ext cx="4176464" cy="2808312"/>
          </a:xfrm>
          <a:prstGeom prst="rect">
            <a:avLst/>
          </a:prstGeom>
          <a:noFill/>
        </p:spPr>
      </p:pic>
      <p:pic>
        <p:nvPicPr>
          <p:cNvPr id="5123" name="Picture 3" descr="D:\Документы_Колесникова на Bud5\БЮДЖЕТ для граждан\БЮДЖЕТ 2022-2024\картинки\uu1zif630eey2bmx1k3ootigrg6lgkth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4" y="3645024"/>
            <a:ext cx="4320478" cy="29523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16016" y="4797152"/>
            <a:ext cx="417646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2022 год – 43 824,2 тыс. рублей</a:t>
            </a:r>
          </a:p>
          <a:p>
            <a:pPr algn="ctr"/>
            <a:endParaRPr lang="ru-RU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2023 год – 46 891,9 тыс. рублей</a:t>
            </a:r>
          </a:p>
          <a:p>
            <a:pPr algn="ctr"/>
            <a:endParaRPr lang="ru-RU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2024 год – 50 158,2 тыс. рублей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946093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323528" y="116632"/>
            <a:ext cx="8215370" cy="13849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на</a:t>
            </a:r>
          </a:p>
          <a:p>
            <a:pPr algn="ctr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социальную политику в 2022 году</a:t>
            </a:r>
            <a:endParaRPr lang="ru-RU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0305"/>
            <a:ext cx="571504" cy="660403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794383200"/>
              </p:ext>
            </p:extLst>
          </p:nvPr>
        </p:nvGraphicFramePr>
        <p:xfrm>
          <a:off x="251520" y="1268760"/>
          <a:ext cx="8712968" cy="547260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1)</a:t>
            </a:r>
            <a:endParaRPr lang="ru-RU" sz="2400" b="1" cap="none" spc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2681125000"/>
              </p:ext>
            </p:extLst>
          </p:nvPr>
        </p:nvGraphicFramePr>
        <p:xfrm>
          <a:off x="251520" y="3933056"/>
          <a:ext cx="8640960" cy="64807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3569542621"/>
              </p:ext>
            </p:extLst>
          </p:nvPr>
        </p:nvGraphicFramePr>
        <p:xfrm>
          <a:off x="251520" y="5877272"/>
          <a:ext cx="8640960" cy="720080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1512292949"/>
              </p:ext>
            </p:extLst>
          </p:nvPr>
        </p:nvGraphicFramePr>
        <p:xfrm>
          <a:off x="251520" y="3140968"/>
          <a:ext cx="8712968" cy="648072"/>
        </p:xfrm>
        <a:graphic>
          <a:graphicData uri="http://schemas.openxmlformats.org/drawingml/2006/diagram">
            <dgm:relIds xmlns:dgm="http://schemas.openxmlformats.org/drawingml/2006/diagram" r:dm="rId13" r:lo="rId14" r:qs="rId15" r:cs="rId1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43438" y="4143380"/>
            <a:ext cx="4214842" cy="85725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1921048767"/>
              </p:ext>
            </p:extLst>
          </p:nvPr>
        </p:nvGraphicFramePr>
        <p:xfrm>
          <a:off x="251520" y="2000240"/>
          <a:ext cx="8712968" cy="996712"/>
        </p:xfrm>
        <a:graphic>
          <a:graphicData uri="http://schemas.openxmlformats.org/drawingml/2006/diagram">
            <dgm:relIds xmlns:dgm="http://schemas.openxmlformats.org/drawingml/2006/diagram" r:dm="rId18" r:lo="rId19" r:qs="rId20" r:cs="rId21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1114463858"/>
              </p:ext>
            </p:extLst>
          </p:nvPr>
        </p:nvGraphicFramePr>
        <p:xfrm>
          <a:off x="251520" y="4725144"/>
          <a:ext cx="8640960" cy="1008112"/>
        </p:xfrm>
        <a:graphic>
          <a:graphicData uri="http://schemas.openxmlformats.org/drawingml/2006/diagram">
            <dgm:relIds xmlns:dgm="http://schemas.openxmlformats.org/drawingml/2006/diagram" r:dm="rId23" r:lo="rId24" r:qs="rId25" r:cs="rId26"/>
          </a:graphicData>
        </a:graphic>
      </p:graphicFrame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1520" y="125391"/>
            <a:ext cx="571504" cy="660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2)</a:t>
            </a:r>
            <a:endParaRPr lang="ru-RU" sz="2400" b="1" cap="none" spc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3978864363"/>
              </p:ext>
            </p:extLst>
          </p:nvPr>
        </p:nvGraphicFramePr>
        <p:xfrm>
          <a:off x="179512" y="2564904"/>
          <a:ext cx="8784976" cy="72008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3782914511"/>
              </p:ext>
            </p:extLst>
          </p:nvPr>
        </p:nvGraphicFramePr>
        <p:xfrm>
          <a:off x="179512" y="3284984"/>
          <a:ext cx="8784976" cy="792088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233136741"/>
              </p:ext>
            </p:extLst>
          </p:nvPr>
        </p:nvGraphicFramePr>
        <p:xfrm>
          <a:off x="179512" y="4869160"/>
          <a:ext cx="8797087" cy="936104"/>
        </p:xfrm>
        <a:graphic>
          <a:graphicData uri="http://schemas.openxmlformats.org/drawingml/2006/diagram">
            <dgm:relIds xmlns:dgm="http://schemas.openxmlformats.org/drawingml/2006/diagram" r:dm="rId13" r:lo="rId14" r:qs="rId15" r:cs="rId16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xmlns="" val="2106267584"/>
              </p:ext>
            </p:extLst>
          </p:nvPr>
        </p:nvGraphicFramePr>
        <p:xfrm>
          <a:off x="179512" y="4365104"/>
          <a:ext cx="8784976" cy="576064"/>
        </p:xfrm>
        <a:graphic>
          <a:graphicData uri="http://schemas.openxmlformats.org/drawingml/2006/diagram">
            <dgm:relIds xmlns:dgm="http://schemas.openxmlformats.org/drawingml/2006/diagram" r:dm="rId18" r:lo="rId19" r:qs="rId20" r:cs="rId21"/>
          </a:graphicData>
        </a:graphic>
      </p:graphicFrame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9512" y="106578"/>
            <a:ext cx="571504" cy="660403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671579813"/>
              </p:ext>
            </p:extLst>
          </p:nvPr>
        </p:nvGraphicFramePr>
        <p:xfrm>
          <a:off x="167401" y="5877272"/>
          <a:ext cx="8797087" cy="864096"/>
        </p:xfrm>
        <a:graphic>
          <a:graphicData uri="http://schemas.openxmlformats.org/drawingml/2006/diagram">
            <dgm:relIds xmlns:dgm="http://schemas.openxmlformats.org/drawingml/2006/diagram" r:dm="rId24" r:lo="rId25" r:qs="rId26" r:cs="rId2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283873469"/>
              </p:ext>
            </p:extLst>
          </p:nvPr>
        </p:nvGraphicFramePr>
        <p:xfrm>
          <a:off x="179512" y="4149080"/>
          <a:ext cx="8797087" cy="720081"/>
        </p:xfrm>
        <a:graphic>
          <a:graphicData uri="http://schemas.openxmlformats.org/drawingml/2006/diagram">
            <dgm:relIds xmlns:dgm="http://schemas.openxmlformats.org/drawingml/2006/diagram" r:dm="rId29" r:lo="rId30" r:qs="rId31" r:cs="rId3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978864363"/>
              </p:ext>
            </p:extLst>
          </p:nvPr>
        </p:nvGraphicFramePr>
        <p:xfrm>
          <a:off x="179512" y="1916832"/>
          <a:ext cx="8784976" cy="576064"/>
        </p:xfrm>
        <a:graphic>
          <a:graphicData uri="http://schemas.openxmlformats.org/drawingml/2006/diagram">
            <dgm:relIds xmlns:dgm="http://schemas.openxmlformats.org/drawingml/2006/diagram" r:dm="rId34" r:lo="rId35" r:qs="rId36" r:cs="rId37"/>
          </a:graphicData>
        </a:graphic>
      </p:graphicFrame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3)</a:t>
            </a:r>
            <a:endParaRPr lang="ru-RU" sz="2400" b="1" cap="none" spc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418719936"/>
              </p:ext>
            </p:extLst>
          </p:nvPr>
        </p:nvGraphicFramePr>
        <p:xfrm>
          <a:off x="179512" y="1700808"/>
          <a:ext cx="8712968" cy="864096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3674308762"/>
              </p:ext>
            </p:extLst>
          </p:nvPr>
        </p:nvGraphicFramePr>
        <p:xfrm>
          <a:off x="179512" y="5733256"/>
          <a:ext cx="8712968" cy="1008112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558244015"/>
              </p:ext>
            </p:extLst>
          </p:nvPr>
        </p:nvGraphicFramePr>
        <p:xfrm>
          <a:off x="179512" y="3717032"/>
          <a:ext cx="8712968" cy="936104"/>
        </p:xfrm>
        <a:graphic>
          <a:graphicData uri="http://schemas.openxmlformats.org/drawingml/2006/diagram">
            <dgm:relIds xmlns:dgm="http://schemas.openxmlformats.org/drawingml/2006/diagram" r:dm="rId13" r:lo="rId14" r:qs="rId15" r:cs="rId16"/>
          </a:graphicData>
        </a:graphic>
      </p:graphicFrame>
      <p:pic>
        <p:nvPicPr>
          <p:cNvPr id="18" name="Рисунок 17" descr="3301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504" y="9840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129370586"/>
              </p:ext>
            </p:extLst>
          </p:nvPr>
        </p:nvGraphicFramePr>
        <p:xfrm>
          <a:off x="179512" y="2564904"/>
          <a:ext cx="8712968" cy="1092474"/>
        </p:xfrm>
        <a:graphic>
          <a:graphicData uri="http://schemas.openxmlformats.org/drawingml/2006/diagram">
            <dgm:relIds xmlns:dgm="http://schemas.openxmlformats.org/drawingml/2006/diagram" r:dm="rId19" r:lo="rId20" r:qs="rId21" r:cs="rId22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79512" y="4725144"/>
            <a:ext cx="8712968" cy="936104"/>
            <a:chOff x="0" y="63001"/>
            <a:chExt cx="8712968" cy="95936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63001"/>
              <a:ext cx="8712968" cy="95936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Скругленный прямоугольник 4"/>
            <p:cNvSpPr/>
            <p:nvPr/>
          </p:nvSpPr>
          <p:spPr>
            <a:xfrm>
              <a:off x="68062" y="63001"/>
              <a:ext cx="8598726" cy="959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Организация и обеспечение отдыха и оздоровления детей, за исключением детей-сирот,  детей, оставшихся без попечения родителей, детей, находящихся в социально-опасном положении, и одаренных детей, проживающих в малоимущих семьях</a:t>
              </a:r>
            </a:p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 год-31 547,7 тыс. рублей, 2023 год-32 809,6 тыс. рублей, 2024 год-34 121,9 тыс. рублей</a:t>
              </a:r>
              <a:endParaRPr lang="ru-RU" sz="16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иным категориям граждан, проживающим на территории Белокалитвинского района </a:t>
            </a:r>
          </a:p>
          <a:p>
            <a:pPr algn="ctr"/>
            <a:r>
              <a:rPr lang="ru-RU" sz="2400" b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400" b="1" cap="none" spc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4)</a:t>
            </a:r>
            <a:endParaRPr lang="ru-RU" sz="2400" b="1" cap="none" spc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3347067346"/>
              </p:ext>
            </p:extLst>
          </p:nvPr>
        </p:nvGraphicFramePr>
        <p:xfrm>
          <a:off x="251520" y="2130728"/>
          <a:ext cx="8712968" cy="71080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4118998770"/>
              </p:ext>
            </p:extLst>
          </p:nvPr>
        </p:nvGraphicFramePr>
        <p:xfrm>
          <a:off x="251520" y="2996952"/>
          <a:ext cx="8640960" cy="720080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0628" y="4500570"/>
            <a:ext cx="3357586" cy="71438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3882285965"/>
              </p:ext>
            </p:extLst>
          </p:nvPr>
        </p:nvGraphicFramePr>
        <p:xfrm>
          <a:off x="251520" y="5157192"/>
          <a:ext cx="8678768" cy="720080"/>
        </p:xfrm>
        <a:graphic>
          <a:graphicData uri="http://schemas.openxmlformats.org/drawingml/2006/diagram">
            <dgm:relIds xmlns:dgm="http://schemas.openxmlformats.org/drawingml/2006/diagram" r:dm="rId13" r:lo="rId14" r:qs="rId15" r:cs="rId1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474126265"/>
              </p:ext>
            </p:extLst>
          </p:nvPr>
        </p:nvGraphicFramePr>
        <p:xfrm>
          <a:off x="251520" y="3861048"/>
          <a:ext cx="8712968" cy="1152128"/>
        </p:xfrm>
        <a:graphic>
          <a:graphicData uri="http://schemas.openxmlformats.org/drawingml/2006/diagram">
            <dgm:relIds xmlns:dgm="http://schemas.openxmlformats.org/drawingml/2006/diagram" r:dm="rId18" r:lo="rId19" r:qs="rId20" r:cs="rId2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643306" y="5857892"/>
            <a:ext cx="5143536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/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4235" y="100639"/>
            <a:ext cx="571504" cy="660403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061875817"/>
              </p:ext>
            </p:extLst>
          </p:nvPr>
        </p:nvGraphicFramePr>
        <p:xfrm>
          <a:off x="251520" y="6021288"/>
          <a:ext cx="8606760" cy="720080"/>
        </p:xfrm>
        <a:graphic>
          <a:graphicData uri="http://schemas.openxmlformats.org/drawingml/2006/diagram">
            <dgm:relIds xmlns:dgm="http://schemas.openxmlformats.org/drawingml/2006/diagram" r:dm="rId24" r:lo="rId25" r:qs="rId26" r:cs="rId2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иным категориям граждан проживающих на территории Белокалитвинского района </a:t>
            </a:r>
          </a:p>
          <a:p>
            <a:pPr algn="ctr"/>
            <a:r>
              <a:rPr lang="ru-RU" sz="2400" b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400" b="1" cap="none" spc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5)</a:t>
            </a:r>
            <a:endParaRPr lang="ru-RU" sz="2400" b="1" cap="none" spc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1855758344"/>
              </p:ext>
            </p:extLst>
          </p:nvPr>
        </p:nvGraphicFramePr>
        <p:xfrm>
          <a:off x="323528" y="2204864"/>
          <a:ext cx="8534752" cy="99557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2836764211"/>
              </p:ext>
            </p:extLst>
          </p:nvPr>
        </p:nvGraphicFramePr>
        <p:xfrm>
          <a:off x="323528" y="3501008"/>
          <a:ext cx="8496944" cy="1728192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1427037521"/>
              </p:ext>
            </p:extLst>
          </p:nvPr>
        </p:nvGraphicFramePr>
        <p:xfrm>
          <a:off x="323528" y="5445224"/>
          <a:ext cx="8496944" cy="1152128"/>
        </p:xfrm>
        <a:graphic>
          <a:graphicData uri="http://schemas.openxmlformats.org/drawingml/2006/diagram">
            <dgm:relIds xmlns:dgm="http://schemas.openxmlformats.org/drawingml/2006/diagram" r:dm="rId13" r:lo="rId14" r:qs="rId15" r:cs="rId16"/>
          </a:graphicData>
        </a:graphic>
      </p:graphicFrame>
      <p:pic>
        <p:nvPicPr>
          <p:cNvPr id="16" name="Рисунок 15" descr="3301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261" y="147749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208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тружеников тыла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28596" y="1571612"/>
            <a:ext cx="8286808" cy="78581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Областной закон от 22.10.2004 № 163-ЗС </a:t>
            </a:r>
          </a:p>
          <a:p>
            <a:pPr algn="ctr"/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«О социальной поддержке тружеников тыла»</a:t>
            </a:r>
            <a:endParaRPr lang="ru-RU" sz="20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786050" y="2928934"/>
            <a:ext cx="3643338" cy="1143008"/>
          </a:xfrm>
          <a:prstGeom prst="round2DiagRect">
            <a:avLst>
              <a:gd name="adj1" fmla="val 16667"/>
              <a:gd name="adj2" fmla="val 2237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2022 год-</a:t>
            </a:r>
            <a:r>
              <a:rPr lang="en-US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497</a:t>
            </a:r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ctr"/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2023 год-500,4 тыс. рублей</a:t>
            </a:r>
          </a:p>
          <a:p>
            <a:pPr algn="ctr"/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2024 год-502,9 тыс. рублей</a:t>
            </a:r>
            <a:endParaRPr lang="ru-RU" sz="20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14810" y="2500306"/>
            <a:ext cx="714380" cy="35719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14282" y="5643578"/>
            <a:ext cx="8715436" cy="116979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бесплатный проезд на железнодорожном транспорте пригородного сообщения,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</a:t>
            </a:r>
            <a:endParaRPr lang="ru-RU" sz="1600" b="1" i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42910" y="4572008"/>
            <a:ext cx="7858180" cy="102870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</a:p>
          <a:p>
            <a:pPr algn="ctr"/>
            <a:endParaRPr lang="ru-RU" sz="20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428728" y="4143380"/>
            <a:ext cx="6072230" cy="35719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2" descr="C:\Documents and Settings\Bud6\Рабочий стол\БЮДЖЕТ для граждан 2018\6.jpg_thumbnail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357431"/>
            <a:ext cx="2786050" cy="16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5" name="Picture 3" descr="C:\Documents and Settings\Bud6\Рабочий стол\БЮДЖЕТ для граждан 2018\3.jpg_thumbnail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388" y="2357431"/>
            <a:ext cx="2714612" cy="172750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softEdge rad="112500"/>
          </a:effectLst>
        </p:spPr>
      </p:pic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98402"/>
            <a:ext cx="571504" cy="6604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456384" y="100639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  <a:endParaRPr lang="ru-RU" sz="1200" b="1" cap="all" smtClean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lvl="0" algn="r"/>
            <a:r>
              <a:rPr lang="ru-RU" sz="1200" b="1" cap="all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</a:t>
            </a:r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района</a:t>
            </a:r>
            <a:endParaRPr lang="ru-RU" sz="1200" b="1" cap="all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3557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692695"/>
            <a:ext cx="7429552" cy="95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Основные приоритеты</a:t>
            </a:r>
          </a:p>
          <a:p>
            <a:pPr algn="ctr"/>
            <a:r>
              <a:rPr lang="ru-RU" sz="28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</a:p>
          <a:p>
            <a:pPr algn="ctr"/>
            <a:endParaRPr lang="ru-RU" sz="2800">
              <a:solidFill>
                <a:srgbClr val="0066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636912"/>
            <a:ext cx="6643734" cy="49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пути реализации бюджетной политики</a:t>
            </a:r>
          </a:p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556792"/>
            <a:ext cx="3714776" cy="928694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социального благополучия населения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1484784"/>
            <a:ext cx="3857652" cy="92869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Экономический рост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AutoShape 8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0" y="98402"/>
            <a:ext cx="571504" cy="66040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561810295"/>
              </p:ext>
            </p:extLst>
          </p:nvPr>
        </p:nvGraphicFramePr>
        <p:xfrm>
          <a:off x="155574" y="3212975"/>
          <a:ext cx="8880921" cy="3528393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704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</a:p>
          <a:p>
            <a:pPr algn="ctr"/>
            <a:r>
              <a:rPr lang="ru-RU" sz="2000" b="1" cap="all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ветеранов труда и </a:t>
            </a:r>
          </a:p>
          <a:p>
            <a:pPr algn="ctr"/>
            <a:r>
              <a:rPr lang="ru-RU" sz="2000" b="1" cap="all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ветеранов труда Ростовской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14282" y="1643050"/>
            <a:ext cx="3000396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от 02.10.2004 № 175-ЗС </a:t>
            </a:r>
          </a:p>
          <a:p>
            <a:pPr algn="ctr"/>
            <a:r>
              <a:rPr lang="ru-RU" sz="16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социальной поддержке ветеранов труда» </a:t>
            </a:r>
            <a:endParaRPr lang="ru-RU" sz="1600"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857884" y="1643050"/>
            <a:ext cx="3000396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от 20.09.2007 № 763-ЗС</a:t>
            </a:r>
          </a:p>
          <a:p>
            <a:pPr algn="ctr"/>
            <a:r>
              <a:rPr lang="ru-RU" sz="16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 ветеранах труда Ростовской области»</a:t>
            </a:r>
            <a:endParaRPr lang="ru-RU" sz="1600"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282" y="5000636"/>
            <a:ext cx="8643998" cy="100013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  <a:endParaRPr lang="ru-RU" sz="1600" b="1" i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282" y="6072206"/>
            <a:ext cx="8643998" cy="64294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Компенсация в размере 50 %: - расходов на оплату жилых помещений и коммунальных услуг; - затрат на абонентскую плату за пользование услуг связи (телефон, радио, ТВ антенной )</a:t>
            </a:r>
            <a:endParaRPr lang="ru-RU" sz="1600" b="1" i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4000504"/>
            <a:ext cx="8643998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lang="ru-RU" sz="1600" b="1" i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2643182"/>
            <a:ext cx="3000396" cy="85725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2022 год-59 472,6 тыс. рублей</a:t>
            </a:r>
          </a:p>
          <a:p>
            <a:pPr algn="ctr"/>
            <a:r>
              <a:rPr lang="ru-RU" sz="1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2023 год-62 142,3 тыс. рублей</a:t>
            </a:r>
          </a:p>
          <a:p>
            <a:pPr algn="ctr"/>
            <a:r>
              <a:rPr lang="ru-RU" sz="1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2024 год-63 741,9 тыс. рублей</a:t>
            </a:r>
            <a:endParaRPr lang="ru-RU" sz="1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857884" y="2643182"/>
            <a:ext cx="3000396" cy="85725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2022 год-19 757,1 тыс. рублей</a:t>
            </a:r>
          </a:p>
          <a:p>
            <a:pPr algn="ctr"/>
            <a:r>
              <a:rPr lang="ru-RU" sz="1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2023 год-20 266,3 тыс. рублей</a:t>
            </a:r>
          </a:p>
          <a:p>
            <a:pPr algn="ctr"/>
            <a:r>
              <a:rPr lang="ru-RU" sz="1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2024 год-21 149,3 тыс. рублей</a:t>
            </a:r>
            <a:endParaRPr lang="ru-RU" sz="1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71538" y="3571876"/>
            <a:ext cx="6929486" cy="35719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Komp1\почта_ившин\картинки\dsc_167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14678" y="1571612"/>
            <a:ext cx="257176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402"/>
            <a:ext cx="571504" cy="66040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56384" y="100639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  <a:endParaRPr lang="ru-RU" sz="1200" b="1" cap="all" smtClean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lvl="0" algn="r"/>
            <a:r>
              <a:rPr lang="ru-RU" sz="1200" b="1" cap="all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</a:t>
            </a:r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района</a:t>
            </a:r>
            <a:endParaRPr lang="ru-RU" sz="1200" b="1" cap="all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063055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граждан, пострадавших от политических репрессий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42844" y="1643050"/>
            <a:ext cx="5143536" cy="78581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9FFCC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Областной закон от 22.10.2004 № 164-ЗС «О социальной поддержке граждан, пострадавших от политических репрессий» </a:t>
            </a:r>
            <a:endParaRPr lang="ru-RU" sz="1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2844" y="2500306"/>
            <a:ext cx="5143536" cy="85725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2022 год-1 439,1 тыс. рублей</a:t>
            </a:r>
          </a:p>
          <a:p>
            <a:pPr algn="ctr"/>
            <a:r>
              <a:rPr lang="ru-RU" sz="1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2023 год-1 477,3 тыс. рублей </a:t>
            </a:r>
          </a:p>
          <a:p>
            <a:pPr algn="ctr"/>
            <a:r>
              <a:rPr lang="ru-RU" sz="1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2024 год-1 533,2 тыс. рублей</a:t>
            </a:r>
            <a:endParaRPr lang="ru-RU" sz="1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142976" y="3429000"/>
            <a:ext cx="6786610" cy="42862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14282" y="3929066"/>
            <a:ext cx="8715436" cy="100013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lang="ru-RU" sz="1600" b="1" i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14282" y="5000636"/>
            <a:ext cx="8715436" cy="78581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железнодорожном водном транспорте пригородного сообщения и автомобильном транспорте пригородного межмуниципального сообщения</a:t>
            </a:r>
          </a:p>
          <a:p>
            <a:pPr algn="ctr"/>
            <a:endParaRPr lang="ru-RU" sz="1600" b="1" i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14282" y="5857892"/>
            <a:ext cx="8715436" cy="84773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Компенсация расходов: -на оплату жилых помещений и коммунальных услуг; </a:t>
            </a:r>
          </a:p>
          <a:p>
            <a:pPr algn="ctr">
              <a:buFontTx/>
              <a:buChar char="-"/>
            </a:pPr>
            <a:r>
              <a:rPr lang="ru-RU" sz="16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установку телефона; </a:t>
            </a:r>
          </a:p>
          <a:p>
            <a:pPr algn="ctr"/>
            <a:r>
              <a:rPr lang="ru-RU" sz="16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стоимости проезда по территории РФ туда и обратно один раз в год</a:t>
            </a:r>
            <a:endParaRPr lang="ru-RU" sz="1600" b="1" i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Bud6\Рабочий стол\картинки\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00694" y="1549288"/>
            <a:ext cx="3500462" cy="187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8818"/>
            <a:ext cx="571504" cy="66040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56384" y="100639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</a:t>
            </a:r>
          </a:p>
          <a:p>
            <a:pPr lvl="0" algn="r"/>
            <a:r>
              <a:rPr lang="ru-RU" sz="1200" b="1" cap="all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89296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459180" y="681831"/>
            <a:ext cx="85500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2844" y="1412776"/>
            <a:ext cx="4789196" cy="5159496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финансовое обеспечение выполнения муниципального задания муниципальным бюджетным учреждением социального обслуживания Белокалитвинского района «Центр социального обслуживания граждан пожилого возраста и инвалидов» предусмотрено:</a:t>
            </a:r>
          </a:p>
          <a:p>
            <a:pPr algn="ctr"/>
            <a:endParaRPr lang="ru-RU" sz="2000" b="1" i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2022 году- 258 925,8 тыс. рублей</a:t>
            </a:r>
          </a:p>
          <a:p>
            <a:pPr algn="ctr"/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2023 году- 273 791,6 тыс. рублей</a:t>
            </a:r>
          </a:p>
          <a:p>
            <a:pPr algn="ctr"/>
            <a:r>
              <a:rPr lang="ru-RU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 году- 290 149,2 тыс. рублей</a:t>
            </a:r>
            <a:endParaRPr lang="ru-RU" b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9" y="205560"/>
            <a:ext cx="571504" cy="660403"/>
          </a:xfrm>
          <a:prstGeom prst="rect">
            <a:avLst/>
          </a:prstGeom>
        </p:spPr>
      </p:pic>
      <p:pic>
        <p:nvPicPr>
          <p:cNvPr id="2050" name="Picture 2" descr="C:\Users\Bud5\Desktop\ФОТКИ 2019\2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92080" y="1412776"/>
            <a:ext cx="3647703" cy="2448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79" y="4149080"/>
            <a:ext cx="3647703" cy="24231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</a:t>
            </a:r>
          </a:p>
          <a:p>
            <a:pPr algn="ctr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физическую культуру и спорт в 2022-2024 годах</a:t>
            </a:r>
            <a:endParaRPr lang="ru-RU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626470295"/>
              </p:ext>
            </p:extLst>
          </p:nvPr>
        </p:nvGraphicFramePr>
        <p:xfrm>
          <a:off x="145096" y="2261301"/>
          <a:ext cx="2357454" cy="221457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4160358528"/>
              </p:ext>
            </p:extLst>
          </p:nvPr>
        </p:nvGraphicFramePr>
        <p:xfrm>
          <a:off x="6391580" y="1673234"/>
          <a:ext cx="2428892" cy="1714512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512" y="140800"/>
            <a:ext cx="571504" cy="660403"/>
          </a:xfrm>
          <a:prstGeom prst="rect">
            <a:avLst/>
          </a:prstGeom>
        </p:spPr>
      </p:pic>
      <p:grpSp>
        <p:nvGrpSpPr>
          <p:cNvPr id="13" name="Diagram group"/>
          <p:cNvGrpSpPr/>
          <p:nvPr/>
        </p:nvGrpSpPr>
        <p:grpSpPr>
          <a:xfrm>
            <a:off x="3275856" y="4653136"/>
            <a:ext cx="2428892" cy="1714141"/>
            <a:chExt cx="2428892" cy="1714141"/>
          </a:xfrm>
          <a:scene3d>
            <a:camera prst="isometricOffAxis2Left" zoom="95000"/>
            <a:lightRig rig="flat" dir="t"/>
          </a:scene3d>
        </p:grpSpPr>
        <p:grpSp>
          <p:nvGrpSpPr>
            <p:cNvPr id="17" name="Группа 16"/>
            <p:cNvGrpSpPr/>
            <p:nvPr/>
          </p:nvGrpSpPr>
          <p:grpSpPr>
            <a:xfrm>
              <a:off x="0" y="0"/>
              <a:ext cx="2428892" cy="1714141"/>
              <a:chExt cx="2428892" cy="1714141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0" y="0"/>
                <a:ext cx="2428892" cy="1714141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83677" y="83677"/>
                <a:ext cx="2261538" cy="15467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smtClean="0">
                    <a:latin typeface="Times New Roman" pitchFamily="18" charset="0"/>
                    <a:cs typeface="Times New Roman" pitchFamily="18" charset="0"/>
                  </a:rPr>
                  <a:t>2024 год </a:t>
                </a:r>
              </a:p>
              <a:p>
                <a:pPr lvl="0" algn="ctr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smtClean="0">
                    <a:latin typeface="Times New Roman" pitchFamily="18" charset="0"/>
                    <a:cs typeface="Times New Roman" pitchFamily="18" charset="0"/>
                  </a:rPr>
                  <a:t>467,0</a:t>
                </a:r>
              </a:p>
              <a:p>
                <a:pPr lvl="0" algn="ctr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smtClean="0">
                    <a:latin typeface="Times New Roman" pitchFamily="18" charset="0"/>
                    <a:cs typeface="Times New Roman" pitchFamily="18" charset="0"/>
                  </a:rPr>
                  <a:t> тыс. рублей</a:t>
                </a:r>
                <a:endParaRPr lang="ru-RU" sz="2800" b="1" kern="1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D:\Документы_Колесникова на Bud5\БЮДЖЕТ для граждан\БЮДЖЕТ 2022-2024\картинки\jq4vvgaykabf5z7balvlvanof803d56l.jpg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2699792" y="1556792"/>
            <a:ext cx="3672408" cy="2754306"/>
          </a:xfrm>
          <a:prstGeom prst="rect">
            <a:avLst/>
          </a:prstGeom>
          <a:noFill/>
        </p:spPr>
      </p:pic>
      <p:pic>
        <p:nvPicPr>
          <p:cNvPr id="2051" name="Picture 3" descr="D:\Документы_Колесникова на Bud5\БЮДЖЕТ для граждан\БЮДЖЕТ 2022-2024\картинки\z97g6kzvvy55lxekm34dktx0ll903v4v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5796136" y="4365104"/>
            <a:ext cx="3215655" cy="2378511"/>
          </a:xfrm>
          <a:prstGeom prst="rect">
            <a:avLst/>
          </a:prstGeom>
          <a:noFill/>
        </p:spPr>
      </p:pic>
      <p:pic>
        <p:nvPicPr>
          <p:cNvPr id="2" name="Picture 2" descr="D:\Документы_Колесникова на Bud5\БЮДЖЕТ для граждан\БЮДЖЕТ 2022-2024\картинки\6dacd7c1b7bb2a58ba682c3f4f42c1b5.jpg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107504" y="4365104"/>
            <a:ext cx="3240360" cy="2371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37744" y="796026"/>
            <a:ext cx="882674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по разделу «жилищно-коммунальное хозяйство» </a:t>
            </a:r>
          </a:p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2022-2024 годах</a:t>
            </a:r>
            <a:endParaRPr lang="ru-RU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4" y="135623"/>
            <a:ext cx="571504" cy="660403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37744" y="1754276"/>
            <a:ext cx="3786184" cy="785818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45600">
                <a:schemeClr val="tx1"/>
              </a:gs>
              <a:gs pos="0">
                <a:schemeClr val="tx2">
                  <a:lumMod val="75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</a:gsLst>
            <a:lin ang="13500000" scaled="1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год- 942 842,0 тыс.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2022 год- 205 797,3 тыс.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2023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год- 312 361,9 тыс.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4386" y="4927466"/>
            <a:ext cx="3792647" cy="1813901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45600">
                <a:schemeClr val="tx1"/>
              </a:gs>
              <a:gs pos="0">
                <a:schemeClr val="tx2">
                  <a:lumMod val="75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</a:gsLst>
            <a:lin ang="1350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по переселению граждан из аварийного жилищного фонда в сумме </a:t>
            </a:r>
            <a:b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1 213 201,4 тыс. рублей, из них на:</a:t>
            </a:r>
          </a:p>
          <a:p>
            <a:pPr lvl="1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 – 792 302,9 тыс. </a:t>
            </a: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 </a:t>
            </a:r>
            <a:b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134 239,6 тыс. </a:t>
            </a: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286 658,9 тыс. рублей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139952" y="1754276"/>
            <a:ext cx="2880320" cy="1430707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2022 год- 90 506,2 тыс. рублей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год- 53 123,3 тыс. рублей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год- 25 334,2 тыс. рублей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161602" y="3284984"/>
            <a:ext cx="4770176" cy="936104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46500">
                <a:schemeClr val="tx1"/>
              </a:gs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благоустройству</a:t>
            </a:r>
          </a:p>
          <a:p>
            <a:pPr lvl="1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 – 60 032,9 тыс. </a:t>
            </a: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 </a:t>
            </a:r>
            <a:b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18 434,4 тыс. </a:t>
            </a: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368,8 тыс. </a:t>
            </a: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44" y="2623909"/>
            <a:ext cx="3786183" cy="22452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365104"/>
            <a:ext cx="4755822" cy="2376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1754276"/>
            <a:ext cx="1839498" cy="14307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167671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5388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</a:t>
            </a:r>
          </a:p>
          <a:p>
            <a:pPr algn="ctr"/>
            <a:r>
              <a:rPr lang="ru-RU" sz="28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2022-2024 годах предусмотрено 210,9 млн. рублей</a:t>
            </a:r>
            <a:endParaRPr lang="ru-RU" sz="28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5" y="98402"/>
            <a:ext cx="571504" cy="660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97" y="1679022"/>
            <a:ext cx="2740387" cy="246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Скругленный прямоугольник 23"/>
          <p:cNvSpPr/>
          <p:nvPr/>
        </p:nvSpPr>
        <p:spPr>
          <a:xfrm>
            <a:off x="3275855" y="1628800"/>
            <a:ext cx="5264753" cy="1224136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озмещение </a:t>
            </a:r>
            <a:r>
              <a:rPr lang="ru-RU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предприятиям жилищно-коммунального хозяйства части платы граждан за коммунальные услуги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предусмотрено </a:t>
            </a:r>
            <a:endParaRPr lang="ru-RU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2022-2024 годы по 25,3 млн. рублей ежегодно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458389"/>
            <a:ext cx="3528392" cy="2138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разработку </a:t>
            </a:r>
            <a:r>
              <a:rPr lang="ru-RU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согласование </a:t>
            </a:r>
            <a:r>
              <a:rPr lang="ru-RU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проектов зон санитарной охраны источников водоснабжения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предусмотрено </a:t>
            </a:r>
          </a:p>
          <a:p>
            <a:pPr algn="ctr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2022 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2 074,0 тыс. рублей, </a:t>
            </a:r>
          </a:p>
          <a:p>
            <a:pPr algn="ctr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2023 год 1 674,0 тыс.рублей</a:t>
            </a:r>
            <a:endParaRPr lang="ru-RU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75855" y="2980523"/>
            <a:ext cx="5264753" cy="1384581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коммунальной техники</a:t>
            </a: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2022 год предусмотрено софинансирование </a:t>
            </a:r>
          </a:p>
          <a:p>
            <a:pPr algn="ctr"/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сумме 846,1 тыс.рублей</a:t>
            </a:r>
            <a:endParaRPr lang="ru-RU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012" y="4471854"/>
            <a:ext cx="4604428" cy="212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348401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49670" y="829746"/>
            <a:ext cx="8208912" cy="195118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разработку проектной документации на строительство </a:t>
            </a:r>
          </a:p>
          <a:p>
            <a:pPr algn="ctr"/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 водоснабжения для многодетных семей </a:t>
            </a:r>
          </a:p>
          <a:p>
            <a:pPr algn="ctr"/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х.Дороговский и х.Нижнепопов предусмотрено </a:t>
            </a:r>
          </a:p>
          <a:p>
            <a:pPr algn="ctr"/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 - 6 528,5 тыс.рублей и в 2023 году - 26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115,1 тыс.рублей</a:t>
            </a:r>
            <a:endParaRPr lang="ru-RU" sz="20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7" y="73084"/>
            <a:ext cx="571504" cy="660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24944"/>
            <a:ext cx="8136904" cy="37201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88376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24944"/>
            <a:ext cx="8064896" cy="378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57" y="73084"/>
            <a:ext cx="571504" cy="660403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7544" y="879901"/>
            <a:ext cx="8208912" cy="185732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mtClean="0">
              <a:solidFill>
                <a:srgbClr val="00349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smtClean="0">
                <a:solidFill>
                  <a:srgbClr val="00349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разработку проектной документации на строительство </a:t>
            </a:r>
          </a:p>
          <a:p>
            <a:pPr algn="ctr"/>
            <a:r>
              <a:rPr lang="ru-RU" sz="2000" b="1" smtClean="0">
                <a:solidFill>
                  <a:srgbClr val="00349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газопроводов в х.Демишев, х.Кононов, х. Кочевань</a:t>
            </a:r>
            <a:r>
              <a:rPr lang="ru-RU" sz="2000" b="1">
                <a:solidFill>
                  <a:srgbClr val="00349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smtClean="0">
                <a:solidFill>
                  <a:srgbClr val="00349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х.Титов </a:t>
            </a:r>
          </a:p>
          <a:p>
            <a:pPr algn="ctr"/>
            <a:r>
              <a:rPr lang="ru-RU" sz="2000" b="1" smtClean="0">
                <a:solidFill>
                  <a:srgbClr val="00349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lang="ru-RU" sz="2000" b="1" u="sng">
                <a:solidFill>
                  <a:srgbClr val="00349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строительства объектов газификации </a:t>
            </a:r>
          </a:p>
          <a:p>
            <a:pPr algn="ctr"/>
            <a:r>
              <a:rPr lang="ru-RU" sz="2000" b="1" u="sng">
                <a:solidFill>
                  <a:srgbClr val="00349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х.Гусынка, х.Головка и в х.Чернышев</a:t>
            </a:r>
            <a:r>
              <a:rPr lang="ru-RU" sz="2000" b="1" smtClean="0">
                <a:solidFill>
                  <a:srgbClr val="00349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smtClean="0">
                <a:solidFill>
                  <a:srgbClr val="00349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предусмотрено в 2022 году более 54,0 млн.рублей</a:t>
            </a:r>
          </a:p>
          <a:p>
            <a:pPr algn="ctr"/>
            <a:endParaRPr lang="ru-RU" sz="2000" b="1" smtClean="0">
              <a:solidFill>
                <a:srgbClr val="5ACC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208925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744" y="718829"/>
            <a:ext cx="4207392" cy="251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048" y="4221087"/>
            <a:ext cx="4340601" cy="260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7" y="4307060"/>
            <a:ext cx="4273229" cy="255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09" y="674318"/>
            <a:ext cx="4080483" cy="253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818" y="3070890"/>
            <a:ext cx="8910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формирование 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современной городской среды в </a:t>
            </a: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годах запланированы целевые средства 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сумме 78 836,1 тыс.рублей, в том </a:t>
            </a: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числе на 2022 год 60 032,9 тыс.рублей </a:t>
            </a:r>
          </a:p>
          <a:p>
            <a:pPr algn="ctr"/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парк «Майского» 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п.Шолоховский 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парк в </a:t>
            </a:r>
            <a:r>
              <a:rPr lang="ru-RU" sz="21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п.Коксовый.</a:t>
            </a:r>
            <a:endParaRPr lang="ru-RU" sz="21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57" y="73084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883714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mtClean="0">
                <a:ln w="10541" cmpd="sng">
                  <a:solidFill>
                    <a:srgbClr val="01618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16188">
                        <a:tint val="40000"/>
                        <a:satMod val="250000"/>
                      </a:srgbClr>
                    </a:gs>
                    <a:gs pos="9000">
                      <a:srgbClr val="016188">
                        <a:tint val="52000"/>
                        <a:satMod val="300000"/>
                      </a:srgbClr>
                    </a:gs>
                    <a:gs pos="50000">
                      <a:srgbClr val="016188">
                        <a:shade val="20000"/>
                        <a:satMod val="300000"/>
                      </a:srgbClr>
                    </a:gs>
                    <a:gs pos="79000">
                      <a:srgbClr val="016188">
                        <a:tint val="52000"/>
                        <a:satMod val="300000"/>
                      </a:srgbClr>
                    </a:gs>
                    <a:gs pos="100000">
                      <a:srgbClr val="01618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обеспечение жильем жителей Белокалитвинского района </a:t>
            </a:r>
          </a:p>
          <a:p>
            <a:pPr algn="ctr"/>
            <a:r>
              <a:rPr lang="ru-RU" sz="2400" b="1" smtClean="0">
                <a:ln w="10541" cmpd="sng">
                  <a:solidFill>
                    <a:srgbClr val="01618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16188">
                        <a:tint val="40000"/>
                        <a:satMod val="250000"/>
                      </a:srgbClr>
                    </a:gs>
                    <a:gs pos="9000">
                      <a:srgbClr val="016188">
                        <a:tint val="52000"/>
                        <a:satMod val="300000"/>
                      </a:srgbClr>
                    </a:gs>
                    <a:gs pos="50000">
                      <a:srgbClr val="016188">
                        <a:shade val="20000"/>
                        <a:satMod val="300000"/>
                      </a:srgbClr>
                    </a:gs>
                    <a:gs pos="79000">
                      <a:srgbClr val="016188">
                        <a:tint val="52000"/>
                        <a:satMod val="300000"/>
                      </a:srgbClr>
                    </a:gs>
                    <a:gs pos="100000">
                      <a:srgbClr val="01618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2022-2024 годах предусмотрено 1 787 741,8 тыс. рублей </a:t>
            </a:r>
            <a:endParaRPr lang="ru-RU" sz="2400" b="1">
              <a:ln w="10541" cmpd="sng">
                <a:solidFill>
                  <a:srgbClr val="01618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16188">
                      <a:tint val="40000"/>
                      <a:satMod val="250000"/>
                    </a:srgbClr>
                  </a:gs>
                  <a:gs pos="9000">
                    <a:srgbClr val="016188">
                      <a:tint val="52000"/>
                      <a:satMod val="300000"/>
                    </a:srgbClr>
                  </a:gs>
                  <a:gs pos="50000">
                    <a:srgbClr val="016188">
                      <a:shade val="20000"/>
                      <a:satMod val="300000"/>
                    </a:srgbClr>
                  </a:gs>
                  <a:gs pos="79000">
                    <a:srgbClr val="016188">
                      <a:tint val="52000"/>
                      <a:satMod val="300000"/>
                    </a:srgbClr>
                  </a:gs>
                  <a:gs pos="100000">
                    <a:srgbClr val="01618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196987" y="1628801"/>
            <a:ext cx="4727096" cy="1242876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 smtClean="0">
              <a:solidFill>
                <a:srgbClr val="0161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детей-сирот и детей, оставшихся без попечения родителей,</a:t>
            </a:r>
          </a:p>
          <a:p>
            <a:pPr algn="just"/>
            <a: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2022 год - 23 166,0 тыс.рублей,</a:t>
            </a:r>
          </a:p>
          <a:p>
            <a:pPr algn="just"/>
            <a: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2023-2024 годы – 20 077,2 тыс. рублей ежегодно</a:t>
            </a:r>
            <a:endParaRPr lang="ru-RU" sz="1500">
              <a:solidFill>
                <a:srgbClr val="B7EAFE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619672" y="1484784"/>
            <a:ext cx="1500198" cy="214314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mtClean="0">
              <a:solidFill>
                <a:srgbClr val="0161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mtClean="0">
                <a:solidFill>
                  <a:srgbClr val="016188"/>
                </a:solidFill>
                <a:latin typeface="Times New Roman" pitchFamily="18" charset="0"/>
                <a:cs typeface="Times New Roman" pitchFamily="18" charset="0"/>
              </a:rPr>
              <a:t>30 человека</a:t>
            </a:r>
          </a:p>
          <a:p>
            <a:pPr algn="ctr"/>
            <a:endParaRPr lang="ru-RU">
              <a:solidFill>
                <a:srgbClr val="016188"/>
              </a:solidFill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147849" y="2968762"/>
            <a:ext cx="4727096" cy="866844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>
              <a:solidFill>
                <a:srgbClr val="0161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 2022-2024 годы – 1 213 201,4 тыс. рублей, </a:t>
            </a:r>
          </a:p>
          <a:p>
            <a:pPr algn="ctr"/>
            <a: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 том числе, на 2022 год – 792 302,9 тыс. рублей,  </a:t>
            </a:r>
            <a:b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500">
              <a:solidFill>
                <a:srgbClr val="B7EAFE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4173678" y="4764376"/>
            <a:ext cx="4714908" cy="960073"/>
          </a:xfrm>
          <a:prstGeom prst="flowChartDocumen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smtClean="0">
              <a:solidFill>
                <a:srgbClr val="0161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</a:t>
            </a:r>
          </a:p>
          <a:p>
            <a:pPr algn="just"/>
            <a: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2022-2024 годы- 22 247,2тыс. рублей, в том числе:</a:t>
            </a:r>
          </a:p>
          <a:p>
            <a:pPr algn="just"/>
            <a: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2022 год 8 117,7 тыс. рублей, </a:t>
            </a: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4177571" y="5886430"/>
            <a:ext cx="4714908" cy="85649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500" smtClean="0">
              <a:solidFill>
                <a:srgbClr val="0161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граждан, проживающих в сельской местности 2022-2024 годы - по 100,0 </a:t>
            </a:r>
            <a:r>
              <a:rPr lang="ru-RU" sz="150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тыс. рублей ежегодно</a:t>
            </a:r>
          </a:p>
        </p:txBody>
      </p:sp>
      <p:pic>
        <p:nvPicPr>
          <p:cNvPr id="20" name="Рисунок 19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2627"/>
            <a:ext cx="500066" cy="505622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851920" y="2708920"/>
            <a:ext cx="1193563" cy="256603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mtClean="0">
              <a:solidFill>
                <a:srgbClr val="0161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mtClean="0">
                <a:solidFill>
                  <a:srgbClr val="016188"/>
                </a:solidFill>
                <a:latin typeface="Times New Roman" pitchFamily="18" charset="0"/>
                <a:cs typeface="Times New Roman" pitchFamily="18" charset="0"/>
              </a:rPr>
              <a:t>569 семей</a:t>
            </a:r>
          </a:p>
          <a:p>
            <a:pPr algn="ctr"/>
            <a:endParaRPr lang="ru-RU">
              <a:solidFill>
                <a:srgbClr val="016188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596336" y="4509120"/>
            <a:ext cx="1214446" cy="357190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mtClean="0">
              <a:solidFill>
                <a:srgbClr val="0161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mtClean="0">
                <a:solidFill>
                  <a:srgbClr val="016188"/>
                </a:solidFill>
                <a:latin typeface="Times New Roman" pitchFamily="18" charset="0"/>
                <a:cs typeface="Times New Roman" pitchFamily="18" charset="0"/>
              </a:rPr>
              <a:t>40 семей</a:t>
            </a:r>
          </a:p>
          <a:p>
            <a:pPr algn="ctr"/>
            <a:endParaRPr lang="ru-RU">
              <a:solidFill>
                <a:srgbClr val="016188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9" y="4252797"/>
            <a:ext cx="3654478" cy="24756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155" y="1582965"/>
            <a:ext cx="3484446" cy="1955037"/>
          </a:xfrm>
          <a:prstGeom prst="rect">
            <a:avLst/>
          </a:prstGeom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7852296" y="5593457"/>
            <a:ext cx="1036290" cy="357190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mtClean="0">
              <a:solidFill>
                <a:srgbClr val="0161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mtClean="0">
                <a:solidFill>
                  <a:srgbClr val="016188"/>
                </a:solidFill>
                <a:latin typeface="Times New Roman" pitchFamily="18" charset="0"/>
                <a:cs typeface="Times New Roman" pitchFamily="18" charset="0"/>
              </a:rPr>
              <a:t>6 семей</a:t>
            </a:r>
          </a:p>
          <a:p>
            <a:pPr algn="ctr"/>
            <a:endParaRPr lang="ru-RU">
              <a:solidFill>
                <a:srgbClr val="016188"/>
              </a:solidFill>
            </a:endParaRPr>
          </a:p>
        </p:txBody>
      </p:sp>
      <p:sp>
        <p:nvSpPr>
          <p:cNvPr id="27" name="Блок-схема: документ 26"/>
          <p:cNvSpPr/>
          <p:nvPr/>
        </p:nvSpPr>
        <p:spPr>
          <a:xfrm>
            <a:off x="4171343" y="3719324"/>
            <a:ext cx="4714908" cy="88307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smtClean="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 местного развития и обеспечения занятости для шахтерских городов и поселков на 2022-2023 годы 488 672,8 </a:t>
            </a:r>
            <a:r>
              <a:rPr lang="ru-RU" sz="1500">
                <a:solidFill>
                  <a:srgbClr val="B7EAFE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4588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Белокалитвинского района </a:t>
            </a:r>
            <a:endParaRPr lang="ru-RU" sz="2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772816"/>
            <a:ext cx="828092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росту доходного потенциала Белокалитвинского района, оптимизации расходов местного бюджета и сокращению муниципального долга Белокалитвинского района до 2024 года, утвержденный распоряжением Администрации Белокалитвинского района от 28.09.2018 № 120</a:t>
            </a:r>
            <a:endParaRPr 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736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just">
              <a:buNone/>
            </a:pPr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качественным и своевременным принятием местных</a:t>
            </a:r>
          </a:p>
          <a:p>
            <a:pPr algn="just">
              <a:buNone/>
            </a:pPr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5157192"/>
            <a:ext cx="821537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Внутренний муниципальный финансовый контроль</a:t>
            </a:r>
            <a:endParaRPr 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1851"/>
            <a:ext cx="571504" cy="66040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95536" y="4653136"/>
            <a:ext cx="821537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</a:t>
            </a:r>
            <a:endParaRPr 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3573016"/>
            <a:ext cx="8287378" cy="936104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действующих расходных обязательств, в том числе с учетом их приоритизации и повышения эффективности использования финансовых ресурсов</a:t>
            </a:r>
            <a:endParaRPr 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150"/>
            <a:ext cx="571504" cy="660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062" y="601970"/>
            <a:ext cx="8029935" cy="1227755"/>
          </a:xfrm>
        </p:spPr>
        <p:txBody>
          <a:bodyPr>
            <a:noAutofit/>
          </a:bodyPr>
          <a:lstStyle/>
          <a:p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Национальные проекты, реализуемые на территории Белокалитвинского района</a:t>
            </a:r>
            <a:br>
              <a:rPr lang="ru-RU" sz="2800" b="1" smtClean="0">
                <a:ln w="317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ln w="3175" cmpd="sng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В Ростовском Перинатальном центре провели торжественную церемонию выписки многодетной семьи Чувашлов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03029" y="1628800"/>
            <a:ext cx="3994199" cy="244827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ашивка 9"/>
          <p:cNvSpPr/>
          <p:nvPr/>
        </p:nvSpPr>
        <p:spPr>
          <a:xfrm rot="10800000">
            <a:off x="4499992" y="4412988"/>
            <a:ext cx="4499992" cy="232838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chemeClr val="accent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242273947"/>
              </p:ext>
            </p:extLst>
          </p:nvPr>
        </p:nvGraphicFramePr>
        <p:xfrm>
          <a:off x="179512" y="1412776"/>
          <a:ext cx="4320480" cy="2160240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2040" y="4866214"/>
            <a:ext cx="33843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«Жилье и городская среда»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852 335,8 тыс</a:t>
            </a:r>
            <a:r>
              <a:rPr lang="ru-RU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lvl="0">
              <a:lnSpc>
                <a:spcPct val="120000"/>
              </a:lnSpc>
            </a:pPr>
            <a:r>
              <a:rPr 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18 434,4 тыс</a:t>
            </a:r>
            <a:r>
              <a:rPr lang="ru-RU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lvl="0">
              <a:lnSpc>
                <a:spcPct val="120000"/>
              </a:lnSpc>
            </a:pPr>
            <a:r>
              <a:rPr 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2024 – 368,8 тыс. рублей        </a:t>
            </a:r>
            <a:endParaRPr lang="ru-RU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Bud5\Desktop\Без названия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95536" y="3933056"/>
            <a:ext cx="3672408" cy="266429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155867008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7082"/>
            <a:ext cx="571504" cy="660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42493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Расходы на осуществление капитальных вложений в объекты муниципальной собственности Белокалитвинского района на 2022 год (часть 1)</a:t>
            </a:r>
            <a:endParaRPr lang="ru-RU" sz="1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323528" y="2564904"/>
            <a:ext cx="3816424" cy="2736304"/>
          </a:xfrm>
          <a:prstGeom prst="homePlate">
            <a:avLst>
              <a:gd name="adj" fmla="val 3292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Приобретение транспортных средств  для муниципальных учреждений –  8 540,0 тыс. рублей, из них:</a:t>
            </a:r>
          </a:p>
          <a:p>
            <a:pPr marL="285750" indent="-285750" algn="ctr">
              <a:buFontTx/>
              <a:buChar char="-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автомобиль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скорой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–  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4 290,0 тыс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algn="ctr">
              <a:buFontTx/>
              <a:buChar char="-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автобусов 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для школ 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- 4 250,0 тыс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4355976" y="1484784"/>
            <a:ext cx="4608512" cy="936104"/>
          </a:xfrm>
          <a:prstGeom prst="homePlate">
            <a:avLst>
              <a:gd name="adj" fmla="val 8496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Создание и обновление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материально-технической базы в образовательных организациях –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20 420,4 тыс. рублей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323528" y="1484783"/>
            <a:ext cx="3816424" cy="1008113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Капитальный ремонт МБОУ СОШ </a:t>
            </a: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№ 11 – 85 421,1 тыс. рублей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23528" y="5373216"/>
            <a:ext cx="3816424" cy="1368152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Приобретение, установка и оснащение модульных зданий (амбулатории х.Грушевка, х.Кононов, х.Погорелов) - 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25 600,0 тыс. рублей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355976" y="5013176"/>
            <a:ext cx="4608512" cy="1728192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Оснащение и переоснащение медицинских организаций оборудованием по перечню, утвержденному минздравом в соответствии со стандартами оснащения медицинских организаций- 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43 241,6 тыс. рублей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4355976" y="2492896"/>
            <a:ext cx="4608512" cy="2448272"/>
          </a:xfrm>
          <a:prstGeom prst="homePlate">
            <a:avLst>
              <a:gd name="adj" fmla="val 3258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Оснащение и переоснащение  автомобильным транспортом для доставки пациентов в медицинские организации, доставки медицинских работников до места жительства пациентов, а также для перевозки биологических материалов для исследований и доставки лекарственных препаратов до жителей отдаленных районов-  800,0 тыс. рублей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80" y="159759"/>
            <a:ext cx="571504" cy="660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836712"/>
            <a:ext cx="8352928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Расходы на осуществление капитальных вложений в объекты муниципальной собственности Белокалитвинского района на 2022 год (часть 2)</a:t>
            </a:r>
            <a:endParaRPr lang="ru-RU" sz="1600" b="1" cap="all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251520" y="1916832"/>
            <a:ext cx="4176463" cy="1440160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Приобретение основных средств (в части обновления компьютерного оборудования и оргтехники) – 1 473,3 тыс. рублей, из них: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4572000" y="1916831"/>
            <a:ext cx="4415897" cy="1083917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 Белокалитвинского района – 60 032,9 тыс. рублей, из них: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212976"/>
            <a:ext cx="2016224" cy="6120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err="1" smtClean="0">
                <a:latin typeface="Times New Roman" pitchFamily="18" charset="0"/>
                <a:cs typeface="Times New Roman" pitchFamily="18" charset="0"/>
              </a:rPr>
              <a:t>Коксовское с.п.</a:t>
            </a:r>
          </a:p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– 30 000,0 тыс. рублей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3212976"/>
            <a:ext cx="1944216" cy="61206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Шолоховское г.п. </a:t>
            </a:r>
          </a:p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–  30 032,9тыс. рублей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572000" y="4005064"/>
            <a:ext cx="4392488" cy="792088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Комплектование книжных фондов библиотек– 619,6 тыс. рублей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644008" y="5013176"/>
            <a:ext cx="4320479" cy="1512168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Обеспечение жилыми помещениями 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детей-сирот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и детей, оставшихся без попечения родителей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– 23 166,0 тыс. рублей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573016"/>
            <a:ext cx="1872208" cy="93610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муниципальные библиотеки –</a:t>
            </a:r>
          </a:p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1 051,8 тыс. рублей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3573016"/>
            <a:ext cx="1656184" cy="93610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УСЗН– </a:t>
            </a:r>
          </a:p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421,5 тыс. рублей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251521" y="4725144"/>
            <a:ext cx="4248472" cy="1800200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Строительство распределительных газопроводов и разработка проектно-сметной документации по газификации–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54 342,4 тыс. рублей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Bud5\Desktop\280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9992" y="1412776"/>
            <a:ext cx="42484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Дорожное хозяйство (часть 1)</a:t>
            </a:r>
            <a:endParaRPr lang="ru-RU" sz="32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57158" y="1500174"/>
            <a:ext cx="3929090" cy="250033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u="sng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доходов дорожного фонда Белокалитвинского района:</a:t>
            </a:r>
          </a:p>
          <a:p>
            <a:pPr algn="just"/>
            <a:r>
              <a:rPr lang="ru-RU" sz="1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-акцизы на автомобильный бензин,</a:t>
            </a:r>
          </a:p>
          <a:p>
            <a:pPr algn="just"/>
            <a:r>
              <a:rPr lang="ru-RU" sz="1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ранспортный налог,</a:t>
            </a:r>
          </a:p>
          <a:p>
            <a:pPr algn="just"/>
            <a:r>
              <a:rPr lang="ru-RU" sz="1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-субсидии из областного бюджета,</a:t>
            </a:r>
          </a:p>
          <a:p>
            <a:pPr algn="just"/>
            <a:r>
              <a:rPr lang="ru-RU" sz="1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-прочие налоговые доходы</a:t>
            </a:r>
            <a:endParaRPr lang="ru-RU" sz="15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500562" y="4351436"/>
            <a:ext cx="4143404" cy="229227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u="sng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 </a:t>
            </a:r>
          </a:p>
          <a:p>
            <a:pPr algn="ctr"/>
            <a:r>
              <a:rPr lang="ru-RU" sz="1500" b="1" u="sng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района:</a:t>
            </a:r>
          </a:p>
          <a:p>
            <a:pPr algn="ctr"/>
            <a:r>
              <a:rPr lang="ru-RU" sz="1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2022 год- 67 994,5 тыс. рублей</a:t>
            </a:r>
          </a:p>
          <a:p>
            <a:pPr algn="ctr"/>
            <a:r>
              <a:rPr lang="ru-RU" sz="1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2023 год- 69 564,1 тыс. рублей</a:t>
            </a:r>
          </a:p>
          <a:p>
            <a:pPr algn="ctr"/>
            <a:r>
              <a:rPr lang="ru-RU" sz="1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2024 год- 70 945,4 тыс. рублей</a:t>
            </a:r>
            <a:endParaRPr lang="ru-RU" sz="15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948264" y="3369005"/>
            <a:ext cx="2071702" cy="1285884"/>
          </a:xfrm>
          <a:prstGeom prst="wedgeRoundRectCallo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Протяженность дорог местного значения</a:t>
            </a:r>
          </a:p>
          <a:p>
            <a:pPr algn="ctr"/>
            <a:r>
              <a:rPr lang="ru-RU" sz="1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815 505,8 км.</a:t>
            </a:r>
            <a:endParaRPr lang="ru-RU" sz="1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8656"/>
            <a:ext cx="571504" cy="660403"/>
          </a:xfrm>
          <a:prstGeom prst="rect">
            <a:avLst/>
          </a:prstGeom>
        </p:spPr>
      </p:pic>
      <p:pic>
        <p:nvPicPr>
          <p:cNvPr id="57345" name="Picture 1" descr="C:\Documents and Settings\Bud6\Рабочий стол\65_big.jpg"/>
          <p:cNvPicPr>
            <a:picLocks noChangeAspect="1" noChangeArrowheads="1"/>
          </p:cNvPicPr>
          <p:nvPr/>
        </p:nvPicPr>
        <p:blipFill>
          <a:blip r:embed="rId4"/>
          <a:srcRect b="-109"/>
          <a:stretch>
            <a:fillRect/>
          </a:stretch>
        </p:blipFill>
        <p:spPr bwMode="auto">
          <a:xfrm>
            <a:off x="357159" y="4114821"/>
            <a:ext cx="3929089" cy="262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91880" y="109490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</a:t>
            </a:r>
          </a:p>
          <a:p>
            <a:pPr lvl="0" algn="r"/>
            <a:r>
              <a:rPr lang="ru-RU" sz="1200" b="1" cap="all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964737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7656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Дорожное хозяйство (часть 2)</a:t>
            </a:r>
            <a:endParaRPr lang="ru-RU" sz="32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0" name="Picture 2" descr="C:\Documents and Settings\Bud6\Рабочий стол\БЮДЖЕТ для граждан 2018\2634192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0509" y="4357670"/>
            <a:ext cx="414340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Documents and Settings\Bud6\Рабочий стол\БЮДЖЕТ для граждан 2018\1355895095_na-ulicah-goroda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0094" y="4342219"/>
            <a:ext cx="4117117" cy="2515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33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5" y="98402"/>
            <a:ext cx="571504" cy="66040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606513" y="946107"/>
          <a:ext cx="7887250" cy="3943299"/>
        </p:xfrm>
        <a:graphic>
          <a:graphicData uri="http://schemas.openxmlformats.org/drawingml/2006/diagram">
            <dgm:relIds xmlns:dgm="http://schemas.openxmlformats.org/drawingml/2006/diagram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611560" y="908720"/>
          <a:ext cx="7887250" cy="3943299"/>
        </p:xfrm>
        <a:graphic>
          <a:graphicData uri="http://schemas.openxmlformats.org/drawingml/2006/diagram">
            <dgm:relIds xmlns:dgm="http://schemas.openxmlformats.org/drawingml/2006/diagram" r:dm="rId11" r:lo="rId12" r:qs="rId13" r:cs="rId1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491880" y="109490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</a:t>
            </a:r>
          </a:p>
          <a:p>
            <a:pPr lvl="0" algn="r"/>
            <a:r>
              <a:rPr lang="ru-RU" sz="1200" b="1" cap="all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200" b="1" cap="all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009322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77048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поддержка экономики </a:t>
            </a:r>
            <a:endParaRPr lang="ru-RU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52" y="1556792"/>
            <a:ext cx="3672408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5456" y="4293097"/>
            <a:ext cx="4464496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59532" y="3645024"/>
            <a:ext cx="3744416" cy="36004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8 511,8 тыс. рублей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335456" y="6366276"/>
            <a:ext cx="4464496" cy="36004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тыс. рублей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54952" y="2610233"/>
            <a:ext cx="3672408" cy="36004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год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12 338,7 тыс. рублей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355976" y="5832003"/>
            <a:ext cx="4443976" cy="36004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тыс. рублей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355976" y="5297731"/>
            <a:ext cx="4443976" cy="36004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20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год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80,0 тыс. рублей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59532" y="3140968"/>
            <a:ext cx="3672408" cy="36004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12 266,6 тыс. рублей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" y="124625"/>
            <a:ext cx="571504" cy="6604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556792"/>
            <a:ext cx="4443976" cy="245334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 descr="D:\Документы_Колесникова на Bud5\БЮДЖЕТ для граждан\БЮДЖЕТ 2022-2024\картинки\efxzocza4qaja9w625l3ff7fk4pv9cwq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4293096"/>
            <a:ext cx="3744416" cy="243752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8787" name="Picture 3" descr="C:\Documents and Settings\Bud6\Рабочий стол\2018-2020 Бюджет для граждан 1 чтение\асф3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08105" y="980728"/>
            <a:ext cx="3456383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07510692"/>
              </p:ext>
            </p:extLst>
          </p:nvPr>
        </p:nvGraphicFramePr>
        <p:xfrm>
          <a:off x="323528" y="980728"/>
          <a:ext cx="4896544" cy="561662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pic>
        <p:nvPicPr>
          <p:cNvPr id="13" name="Рисунок 12" descr="33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84" y="98402"/>
            <a:ext cx="571504" cy="6604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116" y="3717032"/>
            <a:ext cx="353037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491880" y="140305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  <a:endParaRPr lang="ru-RU" sz="1200" b="1" cap="all" smtClean="0">
              <a:ln w="9000" cmpd="sng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lvl="0" algn="r"/>
            <a:r>
              <a:rPr lang="ru-RU" sz="1200" b="1" cap="all" smtClean="0">
                <a:ln w="900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</a:t>
            </a:r>
            <a:r>
              <a:rPr lang="ru-RU" sz="1200" b="1" cap="all">
                <a:ln w="900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района</a:t>
            </a:r>
            <a:endParaRPr lang="ru-RU" sz="1200" b="1" cap="all">
              <a:ln w="9000" cmpd="sng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101731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2428"/>
            <a:ext cx="571504" cy="660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80" y="960778"/>
            <a:ext cx="8029935" cy="2160240"/>
          </a:xfrm>
        </p:spPr>
        <p:txBody>
          <a:bodyPr>
            <a:noAutofit/>
          </a:bodyPr>
          <a:lstStyle/>
          <a:p>
            <a:br>
              <a:rPr lang="ru-RU" sz="2800" b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800" b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23528" y="908720"/>
            <a:ext cx="8568952" cy="1512168"/>
          </a:xfrm>
          <a:prstGeom prst="homePlat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на развитие и совершенствование единой дежурно-диспетчерской службы и создание на ее основе системы обеспечения вызова экстренных оперативных служб по единому номеру «112» в Белокалитвинском районе в 2022-2024 годах составят 5 021,1 тыс. рублей ежегодно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323528" y="2636912"/>
            <a:ext cx="4824536" cy="1656184"/>
          </a:xfrm>
          <a:prstGeom prst="homePlate">
            <a:avLst/>
          </a:prstGeom>
          <a:solidFill>
            <a:schemeClr val="bg2">
              <a:lumMod val="8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деятельности ЕДДС и системы -112</a:t>
            </a:r>
            <a:endParaRPr lang="ru-RU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4143372" y="4929198"/>
            <a:ext cx="4752528" cy="158417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на приобретение основных средств</a:t>
            </a:r>
            <a:endParaRPr lang="ru-RU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d5\Desktop\ФОТКИ 2019\DSC_107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20072" y="2492896"/>
            <a:ext cx="367240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Bud5\Desktop\ФОТКИ 2019\DSC_105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3528" y="4293097"/>
            <a:ext cx="3672408" cy="2304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491880" y="140305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lvl="0" algn="r"/>
            <a:r>
              <a:rPr lang="ru-RU" sz="1200" b="1" cap="all">
                <a:ln w="900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  <a:endParaRPr lang="ru-RU" sz="1200" b="1" cap="all" smtClean="0">
              <a:ln w="9000" cmpd="sng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lvl="0" algn="r"/>
            <a:r>
              <a:rPr lang="ru-RU" sz="1200" b="1" cap="all" smtClean="0">
                <a:ln w="900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</a:t>
            </a:r>
            <a:r>
              <a:rPr lang="ru-RU" sz="1200" b="1" cap="all">
                <a:ln w="900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района</a:t>
            </a:r>
            <a:endParaRPr lang="ru-RU" sz="1200" b="1" cap="all">
              <a:ln w="9000" cmpd="sng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994201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3152"/>
            <a:ext cx="571504" cy="66040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636606"/>
            <a:ext cx="8028384" cy="1136210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ln w="3175" cmpd="sng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Инициативное бюджетирование – форма непосредственного участия жителей в решении вопросов местного значения</a:t>
            </a:r>
            <a:endParaRPr lang="ru-RU" sz="2400" b="1">
              <a:ln w="3175" cmpd="sng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173850" y="1820787"/>
            <a:ext cx="4392488" cy="1872208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от 01.08.2019</a:t>
            </a:r>
          </a:p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178-ЗС «Об инициативном бюджетировании в Ростовской области»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4746198" y="1813914"/>
            <a:ext cx="4211960" cy="188595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Ростовской области от 24.10.2019 № 742 «О некоторых мерах по реализации Областного закона от 01.08.2019 № 178-ЗС»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179512" y="3861048"/>
            <a:ext cx="8806890" cy="39511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179499" y="4365104"/>
            <a:ext cx="8806903" cy="1012305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граждан в решение вопросов местного значения, повышение бюджетной грамотности и созидательной активности жителей конкретного населенного пункта, воспитание ответственного гражданина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173850" y="5445224"/>
            <a:ext cx="8826133" cy="65226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местного самоуправления, повышение открытости деятельности органов местного самоуправления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179512" y="6165304"/>
            <a:ext cx="8820472" cy="54868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расходования бюджетных средств</a:t>
            </a:r>
            <a:endParaRPr lang="ru-RU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659394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3152"/>
            <a:ext cx="571504" cy="66040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79878"/>
            <a:ext cx="7272808" cy="1017426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ln w="3175" cmpd="sng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Инициативное бюджетирование – форма непосредственного участия жителей в решении вопросов местного значения</a:t>
            </a:r>
            <a:endParaRPr lang="ru-RU" sz="2400" b="1">
              <a:ln w="3175" cmpd="sng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04716" y="1597304"/>
            <a:ext cx="4392488" cy="5144064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Проекты, реализованные</a:t>
            </a:r>
          </a:p>
          <a:p>
            <a:pPr algn="ctr"/>
            <a:r>
              <a:rPr lang="ru-RU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2021 году: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мемориала, </a:t>
            </a:r>
          </a:p>
          <a:p>
            <a:pPr algn="ctr"/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Литвиновка, ул. Центральная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памятника «Воинам Великой Отечественной войны», </a:t>
            </a:r>
          </a:p>
          <a:p>
            <a:pPr marL="285750" indent="-285750" algn="ctr"/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 Коксовый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каплицы, г. Белая Калитва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стелы «Хлеборобам» и прилегающей к ней территории, </a:t>
            </a:r>
          </a:p>
          <a:p>
            <a:pPr marL="285750" indent="-285750" algn="ctr"/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Чернышевского,</a:t>
            </a:r>
          </a:p>
          <a:p>
            <a:pPr marL="285750" indent="-285750" algn="ctr"/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Белая Калитва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работ по ремонту внутрипоселковой автомобильной дороги по ул. М. Горького,</a:t>
            </a:r>
          </a:p>
          <a:p>
            <a:pPr algn="ctr"/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р.п.Шолоховский</a:t>
            </a:r>
            <a:endParaRPr lang="ru-RU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607496" y="1596717"/>
            <a:ext cx="4392488" cy="5144064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Проекты, планируемые к реализации в 2022 году: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перед зданием Дома культуры по адресу: х.Нижнепопов, ул.Молодежная, 23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, расположенной по адресу: р.п. Шолоховский, ул.М.Горького, 17П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земельного участка, расположенного по адресу: г.Белая Калитва, ул.Калинина,  участок № 11а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земельного участка, расположенного по адресу:</a:t>
            </a:r>
          </a:p>
          <a:p>
            <a:pPr marL="285750" indent="-285750" algn="ctr"/>
            <a:r>
              <a:rPr lang="ru-RU" sz="1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г.Белая Калитва, ул.Матросова, </a:t>
            </a:r>
          </a:p>
          <a:p>
            <a:pPr marL="285750" indent="-285750" algn="ctr"/>
            <a:r>
              <a:rPr lang="ru-RU" sz="1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№ 2а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ограждения стадиона «Шахтер» п.Коксовый, 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sz="16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36489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2071702"/>
          </a:xfrm>
          <a:ln>
            <a:noFill/>
          </a:ln>
        </p:spPr>
        <p:txBody>
          <a:bodyPr>
            <a:noAutofit/>
          </a:bodyPr>
          <a:lstStyle/>
          <a:p>
            <a:pPr algn="ctr" defTabSz="914400"/>
            <a:r>
              <a:rPr lang="ru-RU" sz="28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ПОКАЗАТЕЛИ ПРОГНОЗА</a:t>
            </a:r>
            <a:br>
              <a:rPr lang="ru-RU" sz="28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СОЦИАЛЬНО-ЭКОНОМИЧЕСКОГО РАЗВИТИЯ РОСТОВСКОЙ ОБЛАСТИ и </a:t>
            </a:r>
            <a:br>
              <a:rPr lang="ru-RU" sz="28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БЕЛОКАЛИТВИНСКОГО РАЙОНА</a:t>
            </a:r>
            <a:br>
              <a:rPr lang="ru-RU" sz="28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6" name="AutoShape 2" descr="http://lentaregion.ru/wp-content/uploads/2015/10/vrp-vyrastet-kranojarskij-kra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3926973"/>
              </p:ext>
            </p:extLst>
          </p:nvPr>
        </p:nvGraphicFramePr>
        <p:xfrm>
          <a:off x="467544" y="3140968"/>
          <a:ext cx="7977804" cy="231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942"/>
                <a:gridCol w="1080120"/>
                <a:gridCol w="864096"/>
                <a:gridCol w="1080120"/>
                <a:gridCol w="1097526"/>
              </a:tblGrid>
              <a:tr h="4286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оценка</a:t>
                      </a:r>
                      <a:endParaRPr lang="ru-RU" sz="18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8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28102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</a:t>
                      </a:r>
                    </a:p>
                    <a:p>
                      <a:pPr algn="ctr"/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97078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(декабрь к декабрю), процентов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6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" y="195263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3" y="98402"/>
            <a:ext cx="571504" cy="660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064896" cy="1152128"/>
          </a:xfrm>
        </p:spPr>
        <p:txBody>
          <a:bodyPr>
            <a:noAutofit/>
          </a:bodyPr>
          <a:lstStyle/>
          <a:p>
            <a:r>
              <a:rPr lang="ru-RU" sz="2800" b="1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</a:t>
            </a:r>
            <a:br>
              <a:rPr lang="ru-RU" sz="2800" b="1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бюджетам поселений в 20</a:t>
            </a:r>
            <a:r>
              <a:rPr lang="en-US" sz="2800" b="1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году, тыс.рублей</a:t>
            </a:r>
            <a:endParaRPr lang="ru-RU" sz="2800" b="1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782940439"/>
              </p:ext>
            </p:extLst>
          </p:nvPr>
        </p:nvGraphicFramePr>
        <p:xfrm>
          <a:off x="179512" y="1700808"/>
          <a:ext cx="8856984" cy="504056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716016" y="5229200"/>
            <a:ext cx="3456384" cy="14018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Всего расходов бюджета</a:t>
            </a:r>
          </a:p>
          <a:p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</a:p>
          <a:p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год – 4 593 313,1 тыс. рублей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2864750"/>
              </p:ext>
            </p:extLst>
          </p:nvPr>
        </p:nvGraphicFramePr>
        <p:xfrm>
          <a:off x="7596336" y="2060848"/>
          <a:ext cx="1121916" cy="222885"/>
        </p:xfrm>
        <a:graphic>
          <a:graphicData uri="http://schemas.openxmlformats.org/drawingml/2006/table">
            <a:tbl>
              <a:tblPr/>
              <a:tblGrid>
                <a:gridCol w="1121916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647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85795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smtClean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2800" b="0" cap="none" spc="0" smtClean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бюджетам поселений на 2021 - 2024 годы</a:t>
            </a:r>
            <a:endParaRPr lang="ru-RU" sz="2800" b="0" cap="none" spc="0">
              <a:ln w="18415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2311551"/>
              </p:ext>
            </p:extLst>
          </p:nvPr>
        </p:nvGraphicFramePr>
        <p:xfrm>
          <a:off x="251520" y="2564904"/>
          <a:ext cx="8606794" cy="403244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97533"/>
                <a:gridCol w="1484725"/>
                <a:gridCol w="1728192"/>
                <a:gridCol w="1728192"/>
                <a:gridCol w="1368152"/>
              </a:tblGrid>
              <a:tr h="611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8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трансферты, всего,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281 628,0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880 849,7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r>
                        <a:rPr lang="ru-RU" sz="1600" b="1" u="none" strike="noStrike" baseline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891,0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310 399,7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11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68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субсидий областного бюджета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270 016,2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879 244,3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184 910,5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295 493,4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1125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бюджета района на софинансирование областных субсидий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8 133,8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424,4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6 980,5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14 906,3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847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за счет средств бюджета района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3 478,0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1 181,0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85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" y="9840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06" y="1052736"/>
            <a:ext cx="89297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бюджетам поселений за счет средств областного бюджета и бюджета района для </a:t>
            </a:r>
            <a:r>
              <a:rPr lang="ru-RU" sz="16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 в 2022 году</a:t>
            </a:r>
            <a:endParaRPr lang="ru-RU" sz="1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23488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7411197"/>
              </p:ext>
            </p:extLst>
          </p:nvPr>
        </p:nvGraphicFramePr>
        <p:xfrm>
          <a:off x="179512" y="2780928"/>
          <a:ext cx="8820472" cy="3885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848"/>
                <a:gridCol w="1187624"/>
              </a:tblGrid>
              <a:tr h="514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2000" b="1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2000" b="1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50770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1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879 668,7</a:t>
                      </a:r>
                      <a:endParaRPr lang="ru-RU" sz="2000" b="1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653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lang="ru-RU" sz="20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792 302,9</a:t>
                      </a:r>
                      <a:endParaRPr lang="ru-RU" sz="20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5705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 формирования современной городской среды </a:t>
                      </a:r>
                      <a:endParaRPr lang="ru-RU" sz="20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60 032,9</a:t>
                      </a:r>
                      <a:endParaRPr lang="ru-RU" sz="20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7535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предприятиям жилищно-коммунального хозяйства части платы граждан за коммунальные услуги </a:t>
                      </a:r>
                      <a:endParaRPr lang="ru-RU" sz="20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23 372,0</a:t>
                      </a:r>
                      <a:endParaRPr lang="ru-RU" sz="20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7535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u="none" strike="noStrike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проектной документации на строительство, реконструкцию и капитальный ремонт объектов водопроводно-канализационного хозяйства</a:t>
                      </a:r>
                      <a:endParaRPr lang="ru-RU" sz="20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3 960,9</a:t>
                      </a:r>
                      <a:endParaRPr lang="ru-RU" sz="20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3581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8579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бюджетам поселений за счет средств областного бюджета и бюджета района для </a:t>
            </a:r>
            <a:r>
              <a:rPr lang="ru-RU" sz="16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 в 2022 году</a:t>
            </a:r>
            <a:endParaRPr lang="ru-RU" sz="1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75789087"/>
              </p:ext>
            </p:extLst>
          </p:nvPr>
        </p:nvGraphicFramePr>
        <p:xfrm>
          <a:off x="323528" y="2132856"/>
          <a:ext cx="8424936" cy="453650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/>
            <a:r>
              <a:rPr lang="ru-RU" sz="2000" b="1" cap="all" spc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2022 год в рамках муниципальных программ белокалитвинского района</a:t>
            </a:r>
            <a:endParaRPr lang="ru-RU" sz="2000" b="1" cap="all" spc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5983"/>
            <a:ext cx="571504" cy="660403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>
            <a:off x="3707904" y="5949280"/>
            <a:ext cx="5256584" cy="669187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непрограммные мероприятия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 тыс. рублей 0,1 %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07504" y="2780928"/>
          <a:ext cx="7776864" cy="348793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259632" y="1772816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</a:p>
          <a:p>
            <a:pPr lvl="0" algn="ctr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сумме 880 849,7тыс. рублей, 100%</a:t>
            </a:r>
            <a:endParaRPr lang="ru-RU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90337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конкурса в 2021 году </a:t>
            </a:r>
          </a:p>
          <a:p>
            <a:pPr algn="ctr"/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Лучшее территориальное </a:t>
            </a: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общественное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самоуправление»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премию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победителям предусмотрены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средства на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2022 год </a:t>
            </a:r>
          </a:p>
          <a:p>
            <a:endParaRPr lang="ru-RU"/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5983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79512" y="3140968"/>
          <a:ext cx="4464496" cy="3528392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741588362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расходов по муниципальным программам </a:t>
            </a:r>
            <a:r>
              <a:rPr lang="ru-RU" sz="2000" b="1" cap="all" spc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b="1" cap="all" spc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в 2022 году</a:t>
            </a:r>
            <a:endParaRPr lang="ru-RU" sz="2000" b="1" cap="all" spc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" y="98402"/>
            <a:ext cx="571504" cy="660403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132174091"/>
              </p:ext>
            </p:extLst>
          </p:nvPr>
        </p:nvGraphicFramePr>
        <p:xfrm>
          <a:off x="395536" y="1484784"/>
          <a:ext cx="8208912" cy="511256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36004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endParaRPr lang="ru-RU" sz="1600"/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2" y="98402"/>
            <a:ext cx="571504" cy="660403"/>
          </a:xfrm>
          <a:prstGeom prst="rect">
            <a:avLst/>
          </a:prstGeom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6339257"/>
              </p:ext>
            </p:extLst>
          </p:nvPr>
        </p:nvGraphicFramePr>
        <p:xfrm>
          <a:off x="179512" y="1025361"/>
          <a:ext cx="8712968" cy="5715999"/>
        </p:xfrm>
        <a:graphic>
          <a:graphicData uri="http://schemas.openxmlformats.org/drawingml/2006/table">
            <a:tbl>
              <a:tblPr/>
              <a:tblGrid>
                <a:gridCol w="8208912"/>
                <a:gridCol w="504056"/>
              </a:tblGrid>
              <a:tr h="218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социальная активность</a:t>
                      </a:r>
                      <a:endParaRPr lang="ru-RU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Доступная Среда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 населения Белокалитвинского района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жилищно-коммунальными услугами населения Белокалитвинского района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Обеспечение общественного порядка и профилактика правонарушений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323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и рациональное природопользование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 экономика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Информационное общество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323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Энергоэффективность и развитие энергетики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политика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казачьих обществ Белокалитвинского района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4323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района и создание условий для эффективного управления муниципальными финансами поселений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Управление муниципальным имуществом в Белокалитвинском районе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на территории Белокалитвинского района</a:t>
                      </a: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743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сельских территорий</a:t>
                      </a:r>
                      <a:endParaRPr lang="ru-RU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4" marR="3854" marT="38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0" y="476672"/>
            <a:ext cx="66602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</a:t>
            </a:r>
          </a:p>
          <a:p>
            <a:pPr algn="ctr"/>
            <a:r>
              <a:rPr lang="ru-RU" sz="105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запланированных на реализацию муниципальных программ </a:t>
            </a:r>
          </a:p>
          <a:p>
            <a:pPr algn="ctr"/>
            <a:r>
              <a:rPr lang="ru-RU" sz="105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в 2022 году</a:t>
            </a:r>
            <a:endParaRPr lang="ru-RU" sz="105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D:\Users\korochentseva\Desktop\659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95936" y="5805264"/>
            <a:ext cx="1152127" cy="661056"/>
          </a:xfrm>
          <a:prstGeom prst="rect">
            <a:avLst/>
          </a:prstGeom>
          <a:noFill/>
        </p:spPr>
      </p:pic>
      <p:pic>
        <p:nvPicPr>
          <p:cNvPr id="1026" name="Picture 2" descr="D:\Users\korochentseva\Desktop\1471423278_e-news.su_34480b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59632" y="5733256"/>
            <a:ext cx="1061600" cy="894978"/>
          </a:xfrm>
          <a:prstGeom prst="rect">
            <a:avLst/>
          </a:prstGeom>
          <a:noFill/>
        </p:spPr>
      </p:pic>
      <p:sp>
        <p:nvSpPr>
          <p:cNvPr id="1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9512" y="692696"/>
            <a:ext cx="7416824" cy="936103"/>
          </a:xfrm>
        </p:spPr>
        <p:txBody>
          <a:bodyPr>
            <a:noAutofit/>
          </a:bodyPr>
          <a:lstStyle/>
          <a:p>
            <a:pPr marL="85725">
              <a:defRPr/>
            </a:pPr>
            <a:r>
              <a:rPr lang="ru-RU" sz="2400" b="1" spc="10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ПРИОРИТЕТЫ БЮДЖЕТНОЙ ПОЛИТИКИ В СФЕРЕ МЕЖБЮДЖЕТНЫХ ОТНОШЕНИЙ</a:t>
            </a:r>
            <a:endParaRPr lang="ru-RU" sz="2400" b="1" spc="10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539552" y="2284201"/>
            <a:ext cx="8824" cy="316102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71600" y="17008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pc="10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3568" y="2996952"/>
            <a:ext cx="81369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smtClean="0">
                <a:solidFill>
                  <a:srgbClr val="5A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в обеспечении сбалансированности бюджетов поселений</a:t>
            </a:r>
          </a:p>
        </p:txBody>
      </p:sp>
      <p:sp>
        <p:nvSpPr>
          <p:cNvPr id="37" name="Овал 36"/>
          <p:cNvSpPr/>
          <p:nvPr/>
        </p:nvSpPr>
        <p:spPr>
          <a:xfrm>
            <a:off x="429992" y="245430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67544" y="2492896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29992" y="303036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67544" y="3068960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29992" y="382245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67544" y="3861048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29992" y="461454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67544" y="4653136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83568" y="3717032"/>
            <a:ext cx="81369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smtClean="0">
                <a:solidFill>
                  <a:srgbClr val="5A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равных условий для устойчивого исполнения расходных обязательств поселений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83568" y="4509120"/>
            <a:ext cx="8136904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smtClean="0">
                <a:solidFill>
                  <a:srgbClr val="5A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мер по укреплению финансовой дисциплины, соблюдению установленных ограничений по дефициту бюджета поселения, параметрам муниципального долга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3568" y="2348880"/>
            <a:ext cx="81369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smtClean="0">
                <a:solidFill>
                  <a:srgbClr val="5A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Поддержание</a:t>
            </a:r>
            <a:r>
              <a:rPr lang="ru-RU" sz="2000" smtClean="0"/>
              <a:t> </a:t>
            </a:r>
            <a:r>
              <a:rPr lang="ru-RU" sz="2000" smtClean="0">
                <a:solidFill>
                  <a:srgbClr val="5A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финансовой самостоятельности бюджетов поселений</a:t>
            </a:r>
            <a:endParaRPr lang="ru-RU" sz="2000">
              <a:solidFill>
                <a:srgbClr val="5A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DF8B3407-34E3-437B-BF9B-F95559B1D828}"/>
              </a:ext>
            </a:extLst>
          </p:cNvPr>
          <p:cNvSpPr/>
          <p:nvPr/>
        </p:nvSpPr>
        <p:spPr>
          <a:xfrm>
            <a:off x="1115616" y="5517232"/>
            <a:ext cx="1265551" cy="1246457"/>
          </a:xfrm>
          <a:prstGeom prst="ellipse">
            <a:avLst/>
          </a:prstGeom>
          <a:noFill/>
          <a:ln w="76200">
            <a:solidFill>
              <a:srgbClr val="28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DF8B3407-34E3-437B-BF9B-F95559B1D828}"/>
              </a:ext>
            </a:extLst>
          </p:cNvPr>
          <p:cNvSpPr/>
          <p:nvPr/>
        </p:nvSpPr>
        <p:spPr>
          <a:xfrm>
            <a:off x="3923928" y="5517232"/>
            <a:ext cx="1260727" cy="1232876"/>
          </a:xfrm>
          <a:prstGeom prst="ellipse">
            <a:avLst/>
          </a:prstGeom>
          <a:noFill/>
          <a:ln w="76200">
            <a:solidFill>
              <a:srgbClr val="EDE3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D:\Users\korochentseva\Desktop\ui-58c79a679934f2.05882247-1024x778.jpe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64288" y="5805264"/>
            <a:ext cx="1101686" cy="720080"/>
          </a:xfrm>
          <a:prstGeom prst="rect">
            <a:avLst/>
          </a:prstGeom>
          <a:noFill/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DF8B3407-34E3-437B-BF9B-F95559B1D828}"/>
              </a:ext>
            </a:extLst>
          </p:cNvPr>
          <p:cNvSpPr/>
          <p:nvPr/>
        </p:nvSpPr>
        <p:spPr>
          <a:xfrm>
            <a:off x="7092280" y="5517232"/>
            <a:ext cx="1257300" cy="1235022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625475"/>
      </p:ext>
    </p:ext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36004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endParaRPr lang="ru-RU" sz="1600"/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2" y="98402"/>
            <a:ext cx="571504" cy="660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04664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</a:p>
          <a:p>
            <a:pPr algn="ctr"/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</a:p>
          <a:p>
            <a:pPr algn="ctr"/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2022 – 2024 годы</a:t>
            </a:r>
            <a:endParaRPr lang="ru-RU" sz="2800" b="1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916832"/>
          <a:ext cx="8964488" cy="468052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4943418"/>
              </p:ext>
            </p:extLst>
          </p:nvPr>
        </p:nvGraphicFramePr>
        <p:xfrm>
          <a:off x="251520" y="2420888"/>
          <a:ext cx="8640959" cy="382328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76968"/>
                <a:gridCol w="3211463"/>
                <a:gridCol w="1903414"/>
                <a:gridCol w="727910"/>
                <a:gridCol w="679812"/>
                <a:gridCol w="671610"/>
                <a:gridCol w="769782"/>
              </a:tblGrid>
              <a:tr h="309866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5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 b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действующих </a:t>
                      </a:r>
                      <a:r>
                        <a:rPr lang="ru-RU" sz="1600" kern="1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ценах</a:t>
                      </a: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всего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7 308,2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7 812,4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8 374,9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9 004,0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76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в действующих ценах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процентов к </a:t>
                      </a:r>
                      <a:r>
                        <a:rPr lang="ru-RU" sz="1600" kern="1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kern="1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107,39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106,9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107,2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107,51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2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действующих ценах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3 414,7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3 671,7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3 913,5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4 214,4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76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в действующих ценах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процентов к </a:t>
                      </a: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136,5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107,5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106,6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107,7</a:t>
                      </a:r>
                      <a:endParaRPr lang="ru-RU" sz="1600" b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3" y="188640"/>
            <a:ext cx="571504" cy="660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0" y="764704"/>
            <a:ext cx="8657625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cap="all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ПРОГНОЗА</a:t>
            </a:r>
            <a:br>
              <a:rPr lang="ru-RU" sz="2800" b="1" cap="all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СОЦИАЛЬНО-ЭКОНОМИЧЕСКОГО РАЗВИТИЯ </a:t>
            </a:r>
            <a:br>
              <a:rPr lang="ru-RU" sz="2800" b="1" cap="all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br>
              <a:rPr lang="ru-RU" sz="2800" b="1" cap="all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cap="all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36004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endParaRPr lang="ru-RU" sz="1600"/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2" y="98402"/>
            <a:ext cx="571504" cy="660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908720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Белокалитвинский район занял</a:t>
            </a:r>
          </a:p>
          <a:p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место в XIV Всероссийском </a:t>
            </a:r>
          </a:p>
          <a:p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конкурсе «Лучшее муниципальное образование России в сфере</a:t>
            </a:r>
          </a:p>
          <a:p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управления </a:t>
            </a:r>
          </a:p>
          <a:p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общественными финансами»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4797152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 eaLnBrk="0" hangingPunct="0"/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итогам комплексной оценки качества управления бюджетным процессом в муниципальных образованиях Ростовской области за 2020 год Белокалитвинскому району присвоена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степень качества</a:t>
            </a:r>
          </a:p>
        </p:txBody>
      </p:sp>
      <p:pic>
        <p:nvPicPr>
          <p:cNvPr id="1026" name="Picture 2" descr="D:\Документы_Колесникова на Bud5\БЮДЖЕТ для граждан\БЮДЖЕТ 2022-2024\картинки\5uhrxq8hpzf4mz3rgm9jra948xyku37n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3140968"/>
            <a:ext cx="4176464" cy="345638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27" name="Picture 3" descr="D:\Документы_Колесникова на Bud5\БЮДЖЕТ для граждан\БЮДЖЕТ 2022-2024\картинки\jr831vz6bqgh81rmqqi041r1mwk4a9mk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4008" y="1052736"/>
            <a:ext cx="4176464" cy="361883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36004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endParaRPr lang="ru-RU" sz="1600"/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2" y="98402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764704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eaLnBrk="0" hangingPunct="0"/>
            <a:r>
              <a:rPr lang="ru-RU" sz="20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Белокалитвинское городское поселение</a:t>
            </a:r>
          </a:p>
          <a:p>
            <a:pPr marL="85725" eaLnBrk="0" hangingPunct="0"/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заняло 2 место в 2021 году в конкурсе </a:t>
            </a:r>
          </a:p>
          <a:p>
            <a:pPr marL="85725" eaLnBrk="0" hangingPunct="0"/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«Лучший бюджет для граждан» </a:t>
            </a:r>
          </a:p>
          <a:p>
            <a:pPr marL="85725" eaLnBrk="0" hangingPunct="0"/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Ростовской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6200000">
            <a:off x="4181412" y="1947380"/>
            <a:ext cx="5428961" cy="4071721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9630" y="2348881"/>
            <a:ext cx="4048354" cy="4176464"/>
          </a:xfrm>
          <a:prstGeom prst="rect">
            <a:avLst/>
          </a:prstGeom>
          <a:ln w="2286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358247" cy="34317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100" b="1" cap="none" spc="5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100" b="1" cap="none" spc="5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Проект бюджета Белокалитвинского района на 2022 год  и на плановый период 2023 и 2024 годов представлен на рассмотрение Собранию депутатов Белокалитвинского района</a:t>
            </a:r>
            <a:endParaRPr lang="ru-RU" sz="3100" b="1" cap="none" spc="5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8924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Благодарим за внимание!</a:t>
            </a:r>
            <a:endParaRPr lang="ru-RU" sz="4400" b="1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587045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</a:p>
          <a:p>
            <a:pPr algn="ctr"/>
            <a:r>
              <a:rPr lang="ru-RU" sz="2400" b="1" cap="all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</a:t>
            </a:r>
          </a:p>
          <a:p>
            <a:pPr algn="ctr"/>
            <a:r>
              <a:rPr lang="ru-RU" sz="2400" b="1" cap="all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cap="all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1" cap="all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7730985"/>
              </p:ext>
            </p:extLst>
          </p:nvPr>
        </p:nvGraphicFramePr>
        <p:xfrm>
          <a:off x="285720" y="3643314"/>
          <a:ext cx="8643997" cy="30453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06406"/>
                <a:gridCol w="2394121"/>
                <a:gridCol w="2293436"/>
                <a:gridCol w="2350034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</a:t>
                      </a:r>
                      <a:r>
                        <a:rPr lang="ru-RU" sz="16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назначения на 2022 </a:t>
                      </a: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 бюджетные назначения на 2023 год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</a:t>
                      </a:r>
                      <a:r>
                        <a:rPr lang="ru-RU" sz="16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бюджетные назначения на 2024</a:t>
                      </a: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Доходы,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4 577 052,7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3 827 320,4</a:t>
                      </a:r>
                      <a:endParaRPr kumimoji="0" lang="ru-RU" sz="1600" b="1" kern="12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3 067 935,6</a:t>
                      </a:r>
                      <a:endParaRPr kumimoji="0" lang="ru-RU" sz="1600" b="1" kern="12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33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4 074 510,0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3 298 897,4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2 507 626,9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66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4 593 313,1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3 820 060,0</a:t>
                      </a:r>
                      <a:endParaRPr kumimoji="0" lang="ru-RU" sz="1600" b="1" kern="12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3 058 935,6</a:t>
                      </a:r>
                      <a:endParaRPr kumimoji="0" lang="ru-RU" sz="1600" b="1" kern="12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en-US" sz="160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</a:t>
                      </a:r>
                      <a:r>
                        <a:rPr lang="ru-RU" sz="160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иц</a:t>
                      </a:r>
                      <a:r>
                        <a:rPr lang="en-US" sz="160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</a:t>
                      </a:r>
                      <a:r>
                        <a:rPr lang="en-US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- 16 260,4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7 260,4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9 000,0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74000">
                          <a:schemeClr val="accent4">
                            <a:lumMod val="40000"/>
                            <a:lumOff val="60000"/>
                          </a:schemeClr>
                        </a:gs>
                        <a:gs pos="8300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245932" y="511768"/>
            <a:ext cx="257176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3357562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Тыс. рублей</a:t>
            </a:r>
            <a:endParaRPr lang="ru-RU" sz="16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2852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20072" y="11663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Администрации </a:t>
            </a:r>
          </a:p>
          <a:p>
            <a:pPr algn="r"/>
            <a:r>
              <a:rPr lang="ru-RU" sz="1200" b="1" cap="all" spc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Белокалитвинского района</a:t>
            </a:r>
            <a:endParaRPr lang="ru-RU" sz="1200" b="1" cap="all" spc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хническая">
  <a:themeElements>
    <a:clrScheme name="Другая 1">
      <a:dk1>
        <a:srgbClr val="5ACCF9"/>
      </a:dk1>
      <a:lt1>
        <a:srgbClr val="FFFFFF"/>
      </a:lt1>
      <a:dk2>
        <a:srgbClr val="FFFFFF"/>
      </a:dk2>
      <a:lt2>
        <a:srgbClr val="0197D3"/>
      </a:lt2>
      <a:accent1>
        <a:srgbClr val="016188"/>
      </a:accent1>
      <a:accent2>
        <a:srgbClr val="B7EAFE"/>
      </a:accent2>
      <a:accent3>
        <a:srgbClr val="2B71FF"/>
      </a:accent3>
      <a:accent4>
        <a:srgbClr val="72A0FF"/>
      </a:accent4>
      <a:accent5>
        <a:srgbClr val="05A1E2"/>
      </a:accent5>
      <a:accent6>
        <a:srgbClr val="00349E"/>
      </a:accent6>
      <a:hlink>
        <a:srgbClr val="8FBDFF"/>
      </a:hlink>
      <a:folHlink>
        <a:srgbClr val="002676"/>
      </a:folHlink>
    </a:clrScheme>
    <a:fontScheme name="Техническая">
      <a:majorFont>
        <a:latin typeface="Franklin Gothic Book"/>
        <a:ea typeface="Arial"/>
        <a:cs typeface="Arial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Technic</Template>
  <Company>финуправление</Company>
  <PresentationFormat>On-screen Show (4:3)</PresentationFormat>
  <Paragraphs>879</Paragraphs>
  <Slides>82</Slides>
  <Notes>8</Notes>
  <TotalTime>14733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baseType="lpstr" size="83">
      <vt:lpstr>Техническая</vt:lpstr>
      <vt:lpstr>Slide 1</vt:lpstr>
      <vt:lpstr>Slide 2</vt:lpstr>
      <vt:lpstr>Slide 3</vt:lpstr>
      <vt:lpstr>Slide 4</vt:lpstr>
      <vt:lpstr>Slide 5</vt:lpstr>
      <vt:lpstr>Slide 6</vt:lpstr>
      <vt:lpstr>ПОКАЗАТЕЛИ ПРОГНОЗА СОЦИАЛЬНО-ЭКОНОМИЧЕСКОГО РАЗВИТИЯ РОСТОВСКОЙ ОБЛАСТИ и БЕЛОКАЛИТВИНСКОГО РАЙОНА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Основные направления расходов в сфере образования</vt:lpstr>
      <vt:lpstr/>
      <vt:lpstr/>
      <vt:lpstr>Slide 31</vt:lpstr>
      <vt:lpstr>Финансовая помощь в сфере образования на 2022 год</vt:lpstr>
      <vt:lpstr>МЕРОПРИЯТИЯ В РАМКАХ РЕАЛИЗАЦИИ НАЦИОНАЛЬНОГО ПРОЕКТА «ОБРАЗОВАНИЕ»</vt:lpstr>
      <vt:lpstr>Структура расходов по разделу «Культура»на 2022 год</vt:lpstr>
      <vt:lpstr>Расходы на повышение оплаты труда работникам учреждений культуры и педагогических работников дополнительного образования детей в 2022 году</vt:lpstr>
      <vt:lpstr>Муниципальные бюджетные учреждения, подведомственные отделу культуры  Белокалитвинского района</vt:lpstr>
      <vt:lpstr>Slide 37</vt:lpstr>
      <vt:lpstr>Slide 38</vt:lpstr>
      <vt:lpstr>Slide 39</vt:lpstr>
      <vt:lpstr>Расходы бюджета района в 2022-2024 годах на предоставление субсидий для муниципальных учреждений здравоохранения</vt:lpstr>
      <vt:lpstr>Национальные проекты, реализуемые на территории Белокалитвинского района</vt:lpstr>
      <vt:lpstr>Национальные проекты, реализуемые на территории Белокалитвинского района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Национальные проекты, реализуемые на территории Белокалитвинского района</vt:lpstr>
      <vt:lpstr>Slide 61</vt:lpstr>
      <vt:lpstr>Slide 62</vt:lpstr>
      <vt:lpstr>Slide 63</vt:lpstr>
      <vt:lpstr>Slide 64</vt:lpstr>
      <vt:lpstr>Slide 65</vt:lpstr>
      <vt:lpstr>Slide 66</vt:lpstr>
      <vt:lpstr/>
      <vt:lpstr>Инициативное бюджетирование – форма непосредственного участия жителей в решении вопросов местного значения</vt:lpstr>
      <vt:lpstr>Инициативное бюджетирование – форма непосредственного участия жителей в решении вопросов местного значения</vt:lpstr>
      <vt:lpstr>Объемы межбюджетных трансфертов бюджетам поселений в 2022 году, тыс.рублей</vt:lpstr>
      <vt:lpstr>Slide 71</vt:lpstr>
      <vt:lpstr>Slide 72</vt:lpstr>
      <vt:lpstr>Slide 73</vt:lpstr>
      <vt:lpstr>Slide 74</vt:lpstr>
      <vt:lpstr>Slide 75</vt:lpstr>
      <vt:lpstr>Slide 76</vt:lpstr>
      <vt:lpstr/>
      <vt:lpstr>ПРИОРИТЕТЫ БЮДЖЕТНОЙ ПОЛИТИКИ В СФЕРЕ МЕЖБЮДЖЕТНЫХ ОТНОШЕНИЙ</vt:lpstr>
      <vt:lpstr/>
      <vt:lpstr/>
      <vt:lpstr/>
      <vt:lpstr>Slide 82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Bud6</dc:creator>
  <cp:lastModifiedBy>Bud5</cp:lastModifiedBy>
  <cp:revision>2116</cp:revision>
  <cp:lastPrinted>2021-11-23T14:10:28.000</cp:lastPrinted>
  <dcterms:created xsi:type="dcterms:W3CDTF">2017-11-23T13:02:15Z</dcterms:created>
  <dcterms:modified xsi:type="dcterms:W3CDTF">2021-11-30T14:11:19Z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4134123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